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6858000" cx="12192000"/>
  <p:notesSz cx="7772400" cy="10058400"/>
  <p:embeddedFontLst>
    <p:embeddedFont>
      <p:font typeface="Play"/>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D2D4A5-9C20-42CE-BA23-61375F253291}">
  <a:tblStyle styleId="{BDD2D4A5-9C20-42CE-BA23-61375F253291}"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Play-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lay-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Welcome to the Connecting Networks module. This module focuses on connecting virtual private cloud (VPC) networks as well as connecting on-premises networks to VPCs.</a:t>
            </a:r>
            <a:endParaRPr>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1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To understand how to connect multiple VPCs by using Transit Gateway, consider this scenario. You want to fully connect multiple VPCs in your network, and each VPC should have full access to the resources of all other VPCs. In this scenario, you will learn how to deploy Transit Gateway and the VPCs with nonoverlapping IP address space in a single Region. You will then learn how to attach the transit gateway to the VPCs. Every new VPC that is added to the transit gateway will be accessible from the existing VPCs:</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Create a VPC attachment by using </a:t>
            </a:r>
            <a:r>
              <a:rPr lang="en-US">
                <a:solidFill>
                  <a:schemeClr val="dk1"/>
                </a:solidFill>
                <a:latin typeface="Calibri"/>
                <a:ea typeface="Calibri"/>
                <a:cs typeface="Calibri"/>
                <a:sym typeface="Calibri"/>
              </a:rPr>
              <a:t>Transit Gateway. This step will connect the transit gateway to the VPC through an elastic network interface deployed in the subnets. You must ensure that every Availability Zone in the VPC has a network interface to connect the VPC to the transit gateway. You can do this by selecting at least one subnet from each Availability Zone for the network interface.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Add a transit gateway route to each VPC route table to send traffic that’s destined for all of the other VPCs in the network to the transit gateway. In this example, the second line of the VPC 1 route table shows that traffic destined for the 10.0.0.0/8 network is sent to the transit gateway. This route makes it possible for any traffic from VPC 1 going to other VPCs to be sent to the transit gateway. This occurs because the Classless Inter-Domain Routing (CIDR) block 10.0.0.0/8 includes the 10.X.0.0/16 CIDR blocks, which are used by the individual VPCs. It is a wild card routing CIDR block and is not the same as a VPC CIDR block that has a maximum CIDR block range of /16.</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Configure the transit gateway route table to route traffic to the connected VPCs. When you create a transit gateway, a default transit gateway route table is created. Each route in the transit gateway route table gives the transit gateway the ability to send traffic destined for one of the VPCs to a corresponding attachment, which is a reference to the network interface that is attached to the VPC itself. In this example, there is a route in the transit gateway route table that sends any traffic destined for the 10.1.0.0/16 network to the transit gateway attachment VPC 1. Similarly, any traffic destined for the VPC 2 network is sent to the VPC 2 transit gateway attachment. A transit gateway can have multiple route tables, and attachments are associated with a specific route table.</a:t>
            </a:r>
            <a:endParaRPr/>
          </a:p>
          <a:p>
            <a:pPr indent="-152400" lvl="0" marL="22860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You can extend this example to include hundreds of VPCs within the routable 10.0.0.0/8 IP address range.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p1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You can design a dedicated VPC to handle egress internet traffic for added outbound network security. This pattern is called centralized outbound routing and will route any internet traffic from VPC 1 to the egress VPC that contains a NAT gateway. In the example on this slide, applications in VPC 1 need outbound-only internet access. VPC 1 is already connected to the egress VPC with Transit Gateway based on the centralized VPC routing pattern. The egress VPC subnet 2 route table is configured to point to the NAT gateway in the public subnet 3 of the egress VPC. The egress VPC route table has a rule to route all traffic to the internet gateway. This pattern provides a centralized gate for outbound traffic for monitoring and security purposes. It is also cost efficient to run NAT gateways in one VPC instead of having a NAT gateway for each VPC. For redundancy, run a NAT gateway for each Availability Zone in the egress VPC.</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You can also use this design to centralize access to shared services such as traffic inspection, or interface VPC endpoint access. One VPC is the designated service VPC that all other VPCs use. This centralization simplifies the complexity of managing these resources in several VPCs and provides better access control.</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Transit gateway connectivity to on-premises networks is discussed later in the module.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1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Image description: </a:t>
            </a:r>
            <a:r>
              <a:rPr b="0" i="0" lang="en-US">
                <a:solidFill>
                  <a:schemeClr val="dk1"/>
                </a:solidFill>
                <a:latin typeface="Calibri"/>
                <a:ea typeface="Calibri"/>
                <a:cs typeface="Calibri"/>
                <a:sym typeface="Calibri"/>
              </a:rPr>
              <a:t>In the example on this slide, transit gateway A has two VPC attachments and has one transit gateway peering attachment labelled as 3. Transit gateway attachment VPC 1 is labelled as 1. Transit gateway attachment VPC 2 is labelled as 2. Transit gateway B has one VPC attachment. Transit gateway attachment VPC 3 is labelled as 4. Network traffic from the subnets in VPC 1 and VPC 2 that have VPC 3 as a destination first route through transit gateway A, then transit gateway B, and then to VPC 3. </a:t>
            </a:r>
            <a:r>
              <a:rPr b="1" i="0" lang="en-US">
                <a:solidFill>
                  <a:schemeClr val="dk1"/>
                </a:solidFill>
                <a:latin typeface="Calibri"/>
                <a:ea typeface="Calibri"/>
                <a:cs typeface="Calibri"/>
                <a:sym typeface="Calibri"/>
              </a:rPr>
              <a:t>End of i</a:t>
            </a:r>
            <a:r>
              <a:rPr b="1" lang="en-US">
                <a:solidFill>
                  <a:schemeClr val="dk1"/>
                </a:solidFill>
                <a:latin typeface="Calibri"/>
                <a:ea typeface="Calibri"/>
                <a:cs typeface="Calibri"/>
                <a:sym typeface="Calibri"/>
              </a:rPr>
              <a:t>mage description.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If you need network traffic to flow between AWS Regions or different AWS accounts, you can create a transit gateway peering connection between transit gateways. You can then route traffic between the attachments for each of the transit gateways.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To provide traffic flow between two transit gateways, create a transit gateway peering attachment on your transit gateway, and specify a target transit gateway. The target transit gateway can be in your account or a different AWS account. After you create a peering attachment request, the owner of the target transit gateway (also referred to as the accepter transit gateway) must accept the request. To route traffic between the transit gateways, add a static route to the transit gateway route table that points to the transit gateway peering attachment.</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In the example on this slide, CIDR blocks for each VPC  propagate to the transit gateway default route tables. The propagated routes are labelled as 1, 2, and 4 in the transit gateway route tables. Each transit gateway route table has a static route that points to the transit gateway peering attachment labelled as 3 in the routing tables.</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 peered transit gateway can reside in a different AWS Region or AWS account than the original transit gateway. This provides seamless communication between VPCs located in different AWS accounts or Regions, making data transfers efficient and reliable. Traffic between Regions is secure because it does not traverse the public internet.</a:t>
            </a:r>
            <a:endParaRPr b="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1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1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The solution that requires the least maintenance and effort for your company is connecting each department’s VPC to a transit gateway. This solution would provide adequate capacity for future growth.</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Alternatively, if one VPC needs access to only one other VPC, the route tables can be updated to limit traffic to the specified IP address range of the target VPC.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1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1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student activity consists of two slides that should be seen as a whole. The subsequent slides provide the solution.</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1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student activity consists of two slides that should be seen as a whole. The subsequent slides provide the solution.</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each VPC route table, provide a destination and a target to let traffic flow from the VPC to transit gateway tgw-1. The transit gateway ID is tgw-1. VPC routing to all VPCs can be achieved with CIDR block 10.0.0.0/8. </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following are the definitions of the terms in the table columns: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VPC ID: This is a unique identifier for each VPC.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VPC CIDR: This represents the IP address range for the VPC.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Transit gateway attachment ID: This ID represents the connection between the VPC and the transit gateway.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VPC route table ID: Every VPC has a route table, and this ID uniquely identifies the route table.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Destination: This is the IP address range that the route table directs traffic to.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Target: This is where the traffic is directed to.</a:t>
            </a:r>
            <a:endParaRPr b="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1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Provide the route destination and target for the transit gateway tgw-1 route table for each VPC in the previous slide to complete your transit gateway route configuration.</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following are the definitions of the terms in the table columns: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Transit gateway route table destination: This is the destination CIDR to route to.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Transit gateway route table target: This is the target attachment to route to.</a:t>
            </a:r>
            <a:endParaRPr b="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1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1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each VPC route table, provide a destination and a target to provide traffic flow from the VPC to transit gateway tgw-1. The transit gateway ID is tgw-1. VPC routing to all VPCs can be achieved with CIDR block 10.0.0.0/8. Although 0.0.0.0/0 for all traffic could be used, it is better to limit the routing between VPCs CIDR ranges only.</a:t>
            </a:r>
            <a:endParaRPr b="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1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transit gateway route table destination is the CIDR block of the VPC with the target as the transit gateway VPC attachment ID.</a:t>
            </a:r>
            <a:endParaRPr b="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p1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2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2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focus now moves to connecting multiple networks in the AWS environment and configuring the appropriate routes.</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section looks at connecting multiple VPCs in AWS by using the VPC peering feature.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2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p2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When you have a small number of VPCs or your networking budget is constrained by paying for a transit gateway, you can use the VPC peering feature to establish a one-to-one network connection between two VPCs. VPC peering is a feature of the Amazon Virtual Private Cloud (Amazon VPC) service, and creating a VPC peering connection does not incur any costs. Because it is a point-to-point peer, the network overhead is very small, and the network latency is low.</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VPC peering lets Amazon Elastic Compute Cloud (Amazon EC2) instances in two VPCs to </a:t>
            </a:r>
            <a:r>
              <a:rPr lang="en-US">
                <a:solidFill>
                  <a:schemeClr val="dk1"/>
                </a:solidFill>
                <a:latin typeface="Calibri"/>
                <a:ea typeface="Calibri"/>
                <a:cs typeface="Calibri"/>
                <a:sym typeface="Calibri"/>
              </a:rPr>
              <a:t>communicate with each other by using private IP addresses as if they are in the same network. You can create a VPC peering connection between your own VPCs, with a VPC in another AWS account, or with a VPC in a different AWS Region. Inter-Region VPC peering provides a cost-effective way to share resources between Regions or replicate data for geographic redundancy. Data that is transferred across inter-Region or inter-Availability Zone VPC peering connections is charged at the standard data transfer rates.</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VPC peering connections do not share traffic with other VPC peering connections, and the traffic remains in the private IP address space. Traffic also always stays on the global AWS backbone. This means that traffic never traverses the public internet, which reduces threats, such as common exploits and DDoS attacks. All inter-Region traffic is encrypted, and there is no single point of failure or bandwidth bottlenecks.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 VPC peering connection helps you to facilitate the transfer of data. For example, if you have more than one AWS account, you can peer the VPCs across those accounts to create a file-sharing network. You can also use a VPC peering connection to give other VPCs the ability to access resources that you have in one of your VPCs.</a:t>
            </a:r>
            <a:endParaRPr b="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2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2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In the example on this slide, a VPC peering connection between VPC A and VPC B is required. The owner of VPC A sends a peering request to the owner of VPC B. To activate the peering connection, the owner of VPC B must accept the VPC A peering connection request. The CIDR block of VPC A cannot overlap with the CIDR block of VPC B.</a:t>
            </a:r>
            <a:endParaRPr/>
          </a:p>
          <a:p>
            <a:pPr indent="0" lvl="0" marL="0" marR="0" rtl="0" algn="l">
              <a:spcBef>
                <a:spcPts val="0"/>
              </a:spcBef>
              <a:spcAft>
                <a:spcPts val="0"/>
              </a:spcAft>
              <a:buClr>
                <a:schemeClr val="dk1"/>
              </a:buClr>
              <a:buSzPts val="1200"/>
              <a:buFont typeface="Calibri"/>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To </a:t>
            </a:r>
            <a:r>
              <a:rPr b="0" lang="en-US">
                <a:solidFill>
                  <a:schemeClr val="dk1"/>
                </a:solidFill>
                <a:latin typeface="Calibri"/>
                <a:ea typeface="Calibri"/>
                <a:cs typeface="Calibri"/>
                <a:sym typeface="Calibri"/>
              </a:rPr>
              <a:t>provide the flow of the traffic between the VPC peers by using private IP addresses, the owner of VPC A must </a:t>
            </a:r>
            <a:r>
              <a:rPr lang="en-US">
                <a:solidFill>
                  <a:schemeClr val="dk1"/>
                </a:solidFill>
                <a:latin typeface="Calibri"/>
                <a:ea typeface="Calibri"/>
                <a:cs typeface="Calibri"/>
                <a:sym typeface="Calibri"/>
              </a:rPr>
              <a:t>add </a:t>
            </a:r>
            <a:r>
              <a:rPr b="0" lang="en-US">
                <a:solidFill>
                  <a:schemeClr val="dk1"/>
                </a:solidFill>
                <a:latin typeface="Calibri"/>
                <a:ea typeface="Calibri"/>
                <a:cs typeface="Calibri"/>
                <a:sym typeface="Calibri"/>
              </a:rPr>
              <a:t>a route to the VPC A route table. This route destination is the IP address range of VPC B </a:t>
            </a:r>
            <a:r>
              <a:rPr lang="en-US">
                <a:solidFill>
                  <a:schemeClr val="dk1"/>
                </a:solidFill>
                <a:latin typeface="Calibri"/>
                <a:ea typeface="Calibri"/>
                <a:cs typeface="Calibri"/>
                <a:sym typeface="Calibri"/>
              </a:rPr>
              <a:t>10.2.0.0/16</a:t>
            </a:r>
            <a:r>
              <a:rPr b="0" lang="en-US">
                <a:solidFill>
                  <a:schemeClr val="dk1"/>
                </a:solidFill>
                <a:latin typeface="Calibri"/>
                <a:ea typeface="Calibri"/>
                <a:cs typeface="Calibri"/>
                <a:sym typeface="Calibri"/>
              </a:rPr>
              <a:t>. The target of the route is the VPC A-B peering connection ID. The owner of VPC B should also add a route to the VPC B route table. This route destination is the IP address range of VPC A </a:t>
            </a:r>
            <a:r>
              <a:rPr lang="en-US">
                <a:solidFill>
                  <a:schemeClr val="dk1"/>
                </a:solidFill>
                <a:latin typeface="Calibri"/>
                <a:ea typeface="Calibri"/>
                <a:cs typeface="Calibri"/>
                <a:sym typeface="Calibri"/>
              </a:rPr>
              <a:t>10.1.0.0/16</a:t>
            </a:r>
            <a:r>
              <a:rPr b="0" lang="en-US">
                <a:solidFill>
                  <a:schemeClr val="dk1"/>
                </a:solidFill>
                <a:latin typeface="Calibri"/>
                <a:ea typeface="Calibri"/>
                <a:cs typeface="Calibri"/>
                <a:sym typeface="Calibri"/>
              </a:rPr>
              <a:t>. The target of the route is the VPC A-B peering connection ID. </a:t>
            </a:r>
            <a:endParaRPr/>
          </a:p>
          <a:p>
            <a:pPr indent="0" lvl="0" marL="0" marR="0" rtl="0" algn="l">
              <a:spcBef>
                <a:spcPts val="0"/>
              </a:spcBef>
              <a:spcAft>
                <a:spcPts val="0"/>
              </a:spcAft>
              <a:buClr>
                <a:schemeClr val="dk1"/>
              </a:buClr>
              <a:buSzPts val="1200"/>
              <a:buFont typeface="Calibri"/>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The owners of VPC A and VPC B might also need to update the security group rules that are associated with the VPC instances so that traffic to and from the peer VPC is not restricted.</a:t>
            </a:r>
            <a:endParaRPr/>
          </a:p>
          <a:p>
            <a:pPr indent="0" lvl="0" marL="0" marR="0" rtl="0" algn="l">
              <a:spcBef>
                <a:spcPts val="0"/>
              </a:spcBef>
              <a:spcAft>
                <a:spcPts val="0"/>
              </a:spcAft>
              <a:buClr>
                <a:schemeClr val="dk1"/>
              </a:buClr>
              <a:buSzPts val="1200"/>
              <a:buFont typeface="Calibri"/>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 practical application of VPC peering would be two startups collaborating on a project. They can establish VPC peering to share resources securely. This setup lets them to communicate over the private network infrastructure of AWS, helping to ensure faster and more secure data exchange without exposing their resources to the public internet.</a:t>
            </a:r>
            <a:endParaRPr b="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2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2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Arial"/>
              <a:buNone/>
            </a:pPr>
            <a:r>
              <a:rPr b="0" lang="en-US">
                <a:solidFill>
                  <a:schemeClr val="dk1"/>
                </a:solidFill>
                <a:latin typeface="Calibri"/>
                <a:ea typeface="Calibri"/>
                <a:cs typeface="Calibri"/>
                <a:sym typeface="Calibri"/>
              </a:rPr>
              <a:t>Transitive peering is not supported by VPC peering. This makes peering secure and manageable to isolate errors and limit the blast radius for network attacks. </a:t>
            </a:r>
            <a:endParaRPr/>
          </a:p>
          <a:p>
            <a:pPr indent="0" lvl="0" marL="0" marR="0" rtl="0" algn="l">
              <a:spcBef>
                <a:spcPts val="0"/>
              </a:spcBef>
              <a:spcAft>
                <a:spcPts val="0"/>
              </a:spcAft>
              <a:buClr>
                <a:schemeClr val="dk1"/>
              </a:buClr>
              <a:buSzPts val="1200"/>
              <a:buFont typeface="Arial"/>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lang="en-US">
                <a:solidFill>
                  <a:schemeClr val="dk1"/>
                </a:solidFill>
                <a:latin typeface="Calibri"/>
                <a:ea typeface="Calibri"/>
                <a:cs typeface="Calibri"/>
                <a:sym typeface="Calibri"/>
              </a:rPr>
              <a:t>For example, i</a:t>
            </a:r>
            <a:r>
              <a:rPr lang="en-US">
                <a:solidFill>
                  <a:schemeClr val="dk1"/>
                </a:solidFill>
                <a:latin typeface="Calibri"/>
                <a:ea typeface="Calibri"/>
                <a:cs typeface="Calibri"/>
                <a:sym typeface="Calibri"/>
              </a:rPr>
              <a:t>n the diagram, VPC A and VPC B are peered, and VPC B and VPC C are peered. However, this does not mean that </a:t>
            </a:r>
            <a:r>
              <a:rPr i="0" lang="en-US">
                <a:solidFill>
                  <a:schemeClr val="dk1"/>
                </a:solidFill>
                <a:latin typeface="Calibri"/>
                <a:ea typeface="Calibri"/>
                <a:cs typeface="Calibri"/>
                <a:sym typeface="Calibri"/>
              </a:rPr>
              <a:t>the VPC A is connected to </a:t>
            </a:r>
            <a:r>
              <a:rPr lang="en-US">
                <a:solidFill>
                  <a:schemeClr val="dk1"/>
                </a:solidFill>
                <a:latin typeface="Calibri"/>
                <a:ea typeface="Calibri"/>
                <a:cs typeface="Calibri"/>
                <a:sym typeface="Calibri"/>
              </a:rPr>
              <a:t>VPC C. By default, VPC peering does not let VPC A to connect to VPC C unless they are </a:t>
            </a:r>
            <a:r>
              <a:rPr i="0" lang="en-US" u="none">
                <a:solidFill>
                  <a:schemeClr val="dk1"/>
                </a:solidFill>
                <a:latin typeface="Calibri"/>
                <a:ea typeface="Calibri"/>
                <a:cs typeface="Calibri"/>
                <a:sym typeface="Calibri"/>
              </a:rPr>
              <a:t>explicitly established as peers</a:t>
            </a:r>
            <a:r>
              <a:rPr i="1" lang="en-US" u="none">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Therefore, you control which VPCs can communicate with each other and which VPCs should be isolated with minimal access.</a:t>
            </a:r>
            <a:endParaRPr/>
          </a:p>
          <a:p>
            <a:pPr indent="0" lvl="0" marL="0" marR="0" rtl="0" algn="l">
              <a:spcBef>
                <a:spcPts val="0"/>
              </a:spcBef>
              <a:spcAft>
                <a:spcPts val="0"/>
              </a:spcAft>
              <a:buClr>
                <a:schemeClr val="dk1"/>
              </a:buClr>
              <a:buSzPts val="1200"/>
              <a:buFont typeface="Arial"/>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lang="en-US">
                <a:solidFill>
                  <a:schemeClr val="dk1"/>
                </a:solidFill>
                <a:latin typeface="Calibri"/>
                <a:ea typeface="Calibri"/>
                <a:cs typeface="Calibri"/>
                <a:sym typeface="Calibri"/>
              </a:rPr>
              <a:t>The following are other limitations for a VPC peering connection:</a:t>
            </a:r>
            <a:endParaRPr/>
          </a:p>
          <a:p>
            <a:pPr indent="-171450" lvl="0" marL="171450" marR="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VPC peering is not possible between VPCs that have matching or overlapping CIDR blocks.</a:t>
            </a:r>
            <a:endParaRPr/>
          </a:p>
          <a:p>
            <a:pPr indent="-171450" lvl="0" marL="171450" marR="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If either VPC has an internet or NAT gateway that is in a peering connection, the VPC does not have access to the internet or NAT gateway residing in the other VPC.</a:t>
            </a:r>
            <a:endParaRPr/>
          </a:p>
          <a:p>
            <a:pPr indent="-171450" lvl="0" marL="171450" marR="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Only VPC owners can work with their VPC peering connections.</a:t>
            </a:r>
            <a:endParaRPr b="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2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2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You can configure route tables for a VPC peering connection to restrict access to a subnet CIDR block, a specific CIDR block if the VPC has multiple CIDR blocks, or a specific resource IP address in the peer VPC.</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In the example on this slide, the VPC A subnet route table has a route defined to the EC2 instance in VPC B. The route table destination is the private IP of the EC2 instance 10.2.1.18/32 with a target of the VPC A-B peering connection. The VPC B subnet route table has a route defined to the VPC A subnet. The route table destination is the VPC A subnet CIDR block of 10.1.1.0/20 with a target of the VPC A-B peering connection.</a:t>
            </a:r>
            <a:endParaRPr b="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2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p2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The following are examples of a central VPC that provides a service for other VPCs to access:</a:t>
            </a:r>
            <a:endParaRPr/>
          </a:p>
          <a:p>
            <a:pPr indent="-228600" lvl="0" marL="228600" marR="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Your company's IT department has a VPC for file sharing. You want to peer other VPCs to that central VPC; however, you do not want the other VPCs to send traffic to each other.</a:t>
            </a:r>
            <a:endParaRPr/>
          </a:p>
          <a:p>
            <a:pPr indent="-228600" lvl="0" marL="228600" marR="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Your company has a VPC that you want to share with your customers. Each customer can create a VPC peering connection with your VPC; however, your customers cannot route traffic to other VPCs that are peered to yours, nor are they aware of the other customers' routes.</a:t>
            </a:r>
            <a:endParaRPr/>
          </a:p>
          <a:p>
            <a:pPr indent="-228600" lvl="0" marL="228600" marR="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You have a central VPC that is used for Active Directory services. Specific instances in peer VPCs send requests to the Active Directory servers and require full access to the central VPC. The central VPC does not require full access to the peer VPCs; it needs only to route response traffic to the specific instances.</a:t>
            </a:r>
            <a:endParaRPr b="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2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p2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Up to this point, you have connected VPCs at the network level, but what if you want to connect VPCs on an application level? Alternatively, what if you want to connect to a VPC with overlapping IP address ranges? </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You can use AWS PrivateLink to </a:t>
            </a:r>
            <a:r>
              <a:rPr b="0" i="0" lang="en-US">
                <a:solidFill>
                  <a:schemeClr val="dk1"/>
                </a:solidFill>
                <a:latin typeface="Calibri"/>
                <a:ea typeface="Calibri"/>
                <a:cs typeface="Calibri"/>
                <a:sym typeface="Calibri"/>
              </a:rPr>
              <a:t>privately connect to a service or application that resides in a service provider VPC from consumer VPCs within an AWS Region. The benefit of this architecture is that only consumer VPCs initiate connections to the service provider VPC.</a:t>
            </a:r>
            <a:r>
              <a:rPr b="0" lang="en-US">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In the example on this slide, the service provider VPC has a Network Load Balancer with EC2 instances as targets. The owner of the consumer VPC creates a VPC elastic network interface endpoint to the network load balancer endpoint. In this scenario, t</a:t>
            </a:r>
            <a:r>
              <a:rPr b="0" i="0" lang="en-US">
                <a:solidFill>
                  <a:schemeClr val="dk1"/>
                </a:solidFill>
                <a:latin typeface="Calibri"/>
                <a:ea typeface="Calibri"/>
                <a:cs typeface="Calibri"/>
                <a:sym typeface="Calibri"/>
              </a:rPr>
              <a:t>he consumer and service provider VPCs can have overlapping IP address ranges of 10.1.0.0/16.</a:t>
            </a:r>
            <a:endParaRPr b="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2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2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4" name="Google Shape;1064;p2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will now complete a lab. The next slides summarize what you will do in the lab, and you will find the detailed instructions in the lab environment.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p2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3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p3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a:t>
            </a:r>
            <a:r>
              <a:rPr b="0" i="0" lang="en-US">
                <a:solidFill>
                  <a:schemeClr val="dk1"/>
                </a:solidFill>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endParaRPr b="1">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r>
              <a:rPr b="1" lang="en-US">
                <a:latin typeface="Calibri"/>
                <a:ea typeface="Calibri"/>
                <a:cs typeface="Calibri"/>
                <a:sym typeface="Calibri"/>
              </a:rPr>
              <a:t>Suggested responses for question 1</a:t>
            </a:r>
            <a:r>
              <a:rPr lang="en-US">
                <a:latin typeface="Calibri"/>
                <a:ea typeface="Calibri"/>
                <a:cs typeface="Calibri"/>
                <a:sym typeface="Calibri"/>
              </a:rPr>
              <a:t>: What did you learn about the VPC peering connection process?</a:t>
            </a:r>
            <a:br>
              <a:rPr lang="en-US">
                <a:latin typeface="Calibri"/>
                <a:ea typeface="Calibri"/>
                <a:cs typeface="Calibri"/>
                <a:sym typeface="Calibri"/>
              </a:rPr>
            </a:br>
            <a:r>
              <a:rPr lang="en-US">
                <a:latin typeface="Calibri"/>
                <a:ea typeface="Calibri"/>
                <a:cs typeface="Calibri"/>
                <a:sym typeface="Calibri"/>
              </a:rPr>
              <a:t>|The target VPC must accept the connection request.</a:t>
            </a:r>
            <a:endParaRPr/>
          </a:p>
          <a:p>
            <a:pPr indent="0" lvl="0" marL="0" rtl="0" algn="l">
              <a:spcBef>
                <a:spcPts val="0"/>
              </a:spcBef>
              <a:spcAft>
                <a:spcPts val="0"/>
              </a:spcAft>
              <a:buNone/>
            </a:pPr>
            <a:r>
              <a:rPr lang="en-US">
                <a:latin typeface="Calibri"/>
                <a:ea typeface="Calibri"/>
                <a:cs typeface="Calibri"/>
                <a:sym typeface="Calibri"/>
              </a:rPr>
              <a:t>|Route tables in both peering VPCs must be updated to send traffic.</a:t>
            </a:r>
            <a:endParaRPr/>
          </a:p>
          <a:p>
            <a:pPr indent="0" lvl="0" marL="0" rtl="0" algn="l">
              <a:spcBef>
                <a:spcPts val="0"/>
              </a:spcBef>
              <a:spcAft>
                <a:spcPts val="0"/>
              </a:spcAft>
              <a:buNone/>
            </a:pPr>
            <a:r>
              <a:rPr lang="en-US">
                <a:latin typeface="Calibri"/>
                <a:ea typeface="Calibri"/>
                <a:cs typeface="Calibri"/>
                <a:sym typeface="Calibri"/>
              </a:rPr>
              <a:t>|When a VPC peering connection is created, the target VPC must accept the connection request. The target VPC must accept the request because it might be owned by a different account. Alternatively, the user that creates the peering connection might not have permission to accept the connection request for the target VPC. After the connection is set up, you need to update the route tables in both VPCs to send traffic from one VPC to the other.</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How were you able to confirm that the VPC peering worked?</a:t>
            </a:r>
            <a:br>
              <a:rPr lang="en-US">
                <a:latin typeface="Calibri"/>
                <a:ea typeface="Calibri"/>
                <a:cs typeface="Calibri"/>
                <a:sym typeface="Calibri"/>
              </a:rPr>
            </a:br>
            <a:br>
              <a:rPr lang="en-US">
                <a:latin typeface="Calibri"/>
                <a:ea typeface="Calibri"/>
                <a:cs typeface="Calibri"/>
                <a:sym typeface="Calibri"/>
              </a:rPr>
            </a:br>
            <a:r>
              <a:rPr lang="en-US">
                <a:latin typeface="Calibri"/>
                <a:ea typeface="Calibri"/>
                <a:cs typeface="Calibri"/>
                <a:sym typeface="Calibri"/>
              </a:rPr>
              <a:t>|The VPC peering connection was established because the Shared VPC does not have an internet gateway. The only way for the Lab VPC to access the database is through the VPC peering connection.</a:t>
            </a:r>
            <a:br>
              <a:rPr lang="en-US">
                <a:latin typeface="Calibri"/>
                <a:ea typeface="Calibri"/>
                <a:cs typeface="Calibri"/>
                <a:sym typeface="Calibri"/>
              </a:rPr>
            </a:br>
            <a:r>
              <a:rPr b="1" lang="en-US">
                <a:solidFill>
                  <a:schemeClr val="dk1"/>
                </a:solidFill>
                <a:latin typeface="Calibri"/>
                <a:ea typeface="Calibri"/>
                <a:cs typeface="Calibri"/>
                <a:sym typeface="Calibri"/>
              </a:rPr>
              <a:t>|Student notes</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3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3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how to connect to an Amazon virtual private cloud (VPC) from an on-premises remote network.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3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2" name="Google Shape;1092;p3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Now that you can connect VPCs to each other, how can you connect to your VPC from an on-premises corporate environment? By default, instances that you launch into a VPC on AWS cannot communicate with your on-premises network.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3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3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can use AWS Site-to-Site VPN to securely connect your on-premises environment to your VPC. Each Site-to-Site VPN connection uses internet protocol security (IPsec) connections to create encrypted virtual private network (VPN) tunnels between two locations. A VPN tunnel is an encrypted link where data can pass from the customer network to or from AWS over the public internet. Site-to-Site VPN can be set up relatively quickly and can be available in hours.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The on-premises side of the connection is the customer gateway. The AWS side of the connection is the virtual private gateway. Instead of a virtual private gateway, you can also create a Site-to-Site VPN connection as an attachment on a transit gateway.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 Site-to-Site VPN connection provides two VPN tunnels across multiple Availability Zones that you can use simultaneously for high availability. You can stream primary traffic through the first tunnel and use the second tunnel for redundancy. If one tunnel goes down, traffic will still get delivered to your VPC.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If you create a Site-to-Site VPN connection to your VPC, you are charged for each VPN connection-hour that your VPN connection is provisioned and available. </a:t>
            </a:r>
            <a:endParaRPr b="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3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p3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To create a Site-to-Site VPN connection, complete the following steps:</a:t>
            </a:r>
            <a:endParaRPr/>
          </a:p>
          <a:p>
            <a:pPr indent="-228600" lvl="0" marL="228600" marR="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Create a VPC customer gateway. When you create a Site-to-Site VPN connection from your on-premises network to your VPC, a VPC customer gateway represents the customer gateway device. </a:t>
            </a:r>
            <a:r>
              <a:rPr b="0" i="0" lang="en-US">
                <a:solidFill>
                  <a:schemeClr val="dk1"/>
                </a:solidFill>
                <a:latin typeface="Calibri"/>
                <a:ea typeface="Calibri"/>
                <a:cs typeface="Calibri"/>
                <a:sym typeface="Calibri"/>
              </a:rPr>
              <a:t>The customer gateway device can be a physical device or a software application residing in the on-premises network. Assign a </a:t>
            </a:r>
            <a:r>
              <a:rPr lang="en-US">
                <a:solidFill>
                  <a:schemeClr val="dk1"/>
                </a:solidFill>
                <a:latin typeface="Calibri"/>
                <a:ea typeface="Calibri"/>
                <a:cs typeface="Calibri"/>
                <a:sym typeface="Calibri"/>
              </a:rPr>
              <a:t>Border Gateway Protocol (BGP) </a:t>
            </a:r>
            <a:r>
              <a:rPr b="0" i="0" lang="en-US">
                <a:solidFill>
                  <a:schemeClr val="dk1"/>
                </a:solidFill>
                <a:latin typeface="Calibri"/>
                <a:ea typeface="Calibri"/>
                <a:cs typeface="Calibri"/>
                <a:sym typeface="Calibri"/>
              </a:rPr>
              <a:t>Autonomous System Number (ASN) to the customer gateway if the customer gateway device supports BGP.</a:t>
            </a:r>
            <a:endParaRPr>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Create a virtual private gateway and specify a custom private BGP ASN or use the Amazon default ASN. This ASN must be different from the ASN that you specified for the customer gateway. You can use Transit Gateway as an alternative solution instead of the virtual private gateway.</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Configure routing to let instances in your VPC to reach your customer gateway. You must configure your route table to include the routes that your VPN connection uses and point them to your virtual private gateway. You can activate route propagation for your route table to automatically propagate Site-to-Site VPN routes. In the example on this slide, each VPN connection tunnel is routed to a different Availability Zone to help ensure high availability.</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Update security groups to allow Secure Shell Protocol (SSH), Remote Desktop Protocol (RDP), Internet Control Message Protocol (ICMP), or other desired protocols access from the on-premises network.</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Create the </a:t>
            </a:r>
            <a:r>
              <a:rPr lang="en-US">
                <a:solidFill>
                  <a:schemeClr val="dk1"/>
                </a:solidFill>
                <a:latin typeface="Calibri"/>
                <a:ea typeface="Calibri"/>
                <a:cs typeface="Calibri"/>
                <a:sym typeface="Calibri"/>
              </a:rPr>
              <a:t>Site-to-Site </a:t>
            </a:r>
            <a:r>
              <a:rPr b="0" i="0" lang="en-US">
                <a:solidFill>
                  <a:schemeClr val="dk1"/>
                </a:solidFill>
                <a:latin typeface="Calibri"/>
                <a:ea typeface="Calibri"/>
                <a:cs typeface="Calibri"/>
                <a:sym typeface="Calibri"/>
              </a:rPr>
              <a:t>VPN connection to contain the customer gateway, the virtual private gateway, and the VPN connection with two tunnels connecting to separate Availability Zones. It is important to note that the VPN uses internet connectivity for the VPN connection tunnels and is not guaranteed to be available. </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Download the configuration file and use it to configure the customer gateway device.</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a:t>
            </a:r>
            <a:r>
              <a:rPr lang="en-US">
                <a:solidFill>
                  <a:schemeClr val="dk1"/>
                </a:solidFill>
                <a:latin typeface="Calibri"/>
                <a:ea typeface="Calibri"/>
                <a:cs typeface="Calibri"/>
                <a:sym typeface="Calibri"/>
              </a:rPr>
              <a:t>VPN supports dynamic and static routing depending on the make and model of the customer gateway device. If the device supports BGP, specify dynamic routing. Dynamic routing uses the BGP to advertise routes to the virtual private gateway. If the device does not support BGP, specify static routing. Static routing requires that you specify the routes with IP prefixes for your network that should be communicated to the virtual private gateway. </a:t>
            </a:r>
            <a:r>
              <a:rPr b="0" i="0" lang="en-US">
                <a:solidFill>
                  <a:schemeClr val="dk1"/>
                </a:solidFill>
                <a:latin typeface="Calibri"/>
                <a:ea typeface="Calibri"/>
                <a:cs typeface="Calibri"/>
                <a:sym typeface="Calibri"/>
              </a:rPr>
              <a:t>AWS will provide the required connection and tunnel configuration information for the specified customer gateway device. AWS recommends BGP-capable devices because BGP offers robust health checks to assist failover to another VPN connection tunnel.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p3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Large corporate organizations usually have multiple on-premises network environments that can be physically located at different premises far apart. If the environments need primary or backup connectivity to each of the other environments, you need a centralized hub to facilitate connectivity.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Building on the AWS managed VPN options described previously, you can securely communicate from one environment to another by using the AWS VPN CloudHub. The AWS VPN CloudHub operates on a simple hub-and-spoke model that you can use with or without the Amazon VPC service. In the example on this slide, internet VPN connection 1 carries traffic from on-premises network 1 to on-premises networks 2 and 3 and back. Similarly, internet VPN connections 2 and 3 carry traffic to and from the other on-premises networks.</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AWS VPN CloudHub uses a virtual private gateway with multiple customer gateways, each of which uses unique BGP ASNs. The customer gateways advertise the appropriate routes over their VPN connections. These routing advertisements are received and re-advertised to each BGP peer so that each site can send data to and receive data from the other environments. The remote sites must not have overlapping IP ranges.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3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8" name="Google Shape;1208;p3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|To demonstrate the difference between public internet and AWS Global Accelerator timings from various Regions to your location, see the link to the </a:t>
            </a:r>
            <a:r>
              <a:rPr b="0" lang="en-US">
                <a:solidFill>
                  <a:schemeClr val="dk1"/>
                </a:solidFill>
                <a:latin typeface="Calibri"/>
                <a:ea typeface="Calibri"/>
                <a:cs typeface="Calibri"/>
                <a:sym typeface="Calibri"/>
              </a:rPr>
              <a:t>Global Accelerator Speed Test in your resource list</a:t>
            </a:r>
            <a:r>
              <a:rPr lang="en-US">
                <a:solidFill>
                  <a:schemeClr val="dk1"/>
                </a:solidFill>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Because public internet traffic can potentially have network disruptions, you can use AWS Global Accelerator to accelerate your Site-to-Site VPN connection. An accelerated VPN connection uses Global Accelerator to route traffic from your on-premises network to an AWS edge location that is closest to your customer gateway device. Network traffic is now using the AWS backbone infrastructure to efficiently route traffic from the edge location to the transit gateway with better response times. Note that acceleration is supported only for VPN connections that are attached to a transit gateway and not a virtual private gateway. </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In the example on this slide, the on-premises network has a VPN connection that connects to Global Accelerator. Global Accelerator is connected to the Transit Gateway through the transit gateway VPN attachment. The Transit Gateway connects to the VPC through the Transit Gateway VPC attachment.</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To test the difference between public internet speeds and Global Accelerator from various Regions to your location, see the AWS Global Accelerator Speed Comparison in resource links.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3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2" name="Google Shape;1242;p3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b="1">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So far, you have learned how to create a network that is designed for full sharing of all resources in all the connected environments. What about a requirement that the on-premises network have full access to the VPCs but that the VPCs be isolated from each other? </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Fortunately, you can configure your transit gateway as multiple isolated routers. This is similar to using multiple transit gateways but provides more flexibility in cases where the routes and attachments might change. For one transit gateway, you can create multiple route tables. Each transit gateway attachment is associated with a route table. Attachments associated with one isolated routing table can route packets to each other but cannot route packets to or receive packets from the attachments for another isolated router.</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In the example on this slide, each VPC has a route table with the transit gateway ID as a target for all traffic. The transit gateway has two route tables. The transit gateway VPN route table is associated with the transit gateway VPN attachment. The transit gateway VPC route table is associated with the transit gateway VPC attachments. Network traffic from VPC 1 and VPC 2 that is destined for the on-premises network routes to the transit gateway and then to the internet VPN connection to arrive at the on-premises network. Network traffic from VPC 1 that has a destination of a subnet in VPC 2 10.2.0.0 routes through the transit gateway, where it is blocked because there is no route in the transit gateway VPC route table.</a:t>
            </a:r>
            <a:endParaRPr b="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3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p3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3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p3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section looks at how to connect to an Amazon virtual private cloud (VPC) from an on-premises remote network by using AWS Direct Connect.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|Each module has an introduction, content sections, and a wrap-up. The wrap-up for this module contains a sample exam question for you to review with the students.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objectives of this module are presented across multiple sections.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the activity in this module you will configure route tables for VPCs that you want to connect to each other.</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The module wraps up with a 10-question knowledge check delivered in the online course and a sample exam question to discuss in class.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The next slide describes the lab in this module.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4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p4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As you learned, Site-to-Site VPN is one option for connecting your on-premises network to the AWS global network. Data is transferred through encrypted tunnels over the public internet.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Direct Connect is another solution that goes beyond connectivity over the internet. Direct Connect uses virtual local area networks (VLANs) so that you can establish a dedicated, private network connection from your on-premises network to AWS. This private connection extends your private network to include AWS resources. The benefits of using Direct Connect are that it increases bandwidth throughput and provides a more consistent network experience than internet-based connections.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4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p4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Direct Connect is useful for several scenarios, such as the following:</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For applications that require access to existing data center equipment, such as an on-premises database, Direct Connect gives you the ability to create a hybrid environment so that you can take advantage of the elasticity and economic benefits of AWS.</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For applications that operate on large datasets, such as high performance computing (HPC) applications, transferring large datasets over the internet between your data center and the AWS Cloud can be time consuming and expensive. For such applications, connecting to the AWS Cloud by using Direct Connect is a good solution for the following reasons:</a:t>
            </a:r>
            <a:endParaRPr/>
          </a:p>
          <a:p>
            <a:pPr indent="-171450" lvl="1" marL="6286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Network transfers will not compete for internet bandwidth at your data center.</a:t>
            </a:r>
            <a:endParaRPr/>
          </a:p>
          <a:p>
            <a:pPr indent="-171450" lvl="1" marL="6286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The high-bandwidth link reduces the potential for network congestion and degraded application performance.</a:t>
            </a:r>
            <a:endParaRPr/>
          </a:p>
          <a:p>
            <a:pPr indent="-171450" lvl="1" marL="6286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By limiting the internet bandwidth that your applications use, you can reduce network fees that you pay to your internet service provider (ISP) and avoid having to pay for increased internet bandwidth commitments or new contracts. In addition, all data that is transferred over Direct Connect is charged at the reduced Direct Connect data transfer rate instead of internet data transfer rates, which can reduce your network costs.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For applications that require predictable network performance, Direct Connect is a good solution. Examples include applications that operate on real-time data feeds, such as audio or video streams. In such cases, a dedicated network connection can provide more-consistent network performance than standard internet connectivity.</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For enterprise security or regulatory policies which sometimes require that applications hosted on the AWS Cloud should be accessed only through private network circuits. Direct Connect is a solution to this requirement because traffic between your data center and your application flows through the dedicated private network connection.</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7" name="Google Shape;1317;p4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Direct Connect (DX) makes use of Direct Connect locations to extend your on-premises network to AWS by using industry-standard 802.1Q VLANs. By default, these locations are associated with an AWS Region. However, y</a:t>
            </a:r>
            <a:r>
              <a:rPr lang="en-US">
                <a:solidFill>
                  <a:schemeClr val="dk1"/>
                </a:solidFill>
                <a:latin typeface="Calibri"/>
                <a:ea typeface="Calibri"/>
                <a:cs typeface="Calibri"/>
                <a:sym typeface="Calibri"/>
              </a:rPr>
              <a:t>ou can access any VPC or public AWS service in any Region (except China) from any supported Direct Connect location.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With Direct Connect, you have a choice of two types of connections to the Direct Connect location: dedicated or hosted connections. A dedicated connection is where a physical ethernet </a:t>
            </a:r>
            <a:r>
              <a:rPr lang="en-US">
                <a:solidFill>
                  <a:schemeClr val="dk1"/>
                </a:solidFill>
                <a:latin typeface="Calibri"/>
                <a:ea typeface="Calibri"/>
                <a:cs typeface="Calibri"/>
                <a:sym typeface="Calibri"/>
              </a:rPr>
              <a:t>fiber-optic cable</a:t>
            </a:r>
            <a:r>
              <a:rPr b="0" i="0" lang="en-US">
                <a:solidFill>
                  <a:schemeClr val="dk1"/>
                </a:solidFill>
                <a:latin typeface="Calibri"/>
                <a:ea typeface="Calibri"/>
                <a:cs typeface="Calibri"/>
                <a:sym typeface="Calibri"/>
              </a:rPr>
              <a:t> is provisioned for exclusive use by the customer. The on-premises customer router will be connected by the ethernet connection to the customer router in the Direct Connect location. A hosted connection is where a physical ethernet </a:t>
            </a:r>
            <a:r>
              <a:rPr lang="en-US">
                <a:solidFill>
                  <a:schemeClr val="dk1"/>
                </a:solidFill>
                <a:latin typeface="Calibri"/>
                <a:ea typeface="Calibri"/>
                <a:cs typeface="Calibri"/>
                <a:sym typeface="Calibri"/>
              </a:rPr>
              <a:t>fiber-optic cable</a:t>
            </a:r>
            <a:r>
              <a:rPr b="0" i="0" lang="en-US">
                <a:solidFill>
                  <a:schemeClr val="dk1"/>
                </a:solidFill>
                <a:latin typeface="Calibri"/>
                <a:ea typeface="Calibri"/>
                <a:cs typeface="Calibri"/>
                <a:sym typeface="Calibri"/>
              </a:rPr>
              <a:t> is provisioned by a Direct Connect Partner and shared with the customer. This provides a customer with more bandwidth options in smaller increments than a dedicated connection. The customer Direct Connect router is connected to a Direct Connect endpoint in the Direct Connect location to connect to AWS services, including VPCs. A Direct Connect connection takes planning and physical resources, so the implementation time typically spans multiple weeks.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With a Direct Connect connection, you can create three types of virtual interfaces: public, private, and transit virtual interfaces: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 public virtual interface provides access to public AWS services, such as Amazon S3. In the example on this slide, the public virtual interface is designated by green arrows.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 private virtual interface provides access to your VPC by using a virtual private gateway.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 transit virtual interface provides access to your VPC by using a transit gateway.</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the example on this slide, the VLAN 1 connection is established from the on-premises customer router to the Direct Connect location customer Direct Connect router and Direct Connect endpoint. The Direct Connect endpoint connects to a VPC virtual private gateway through a private virtual interface. The VLAN 2 connection is established from the on-premises customer router to the Direct Connect location customer Direct Connect router and Direct Connect endpoint. The Direct Connect endpoint connects to Amazon S3 through a public virtual interface.</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For more information, see </a:t>
            </a:r>
            <a:r>
              <a:rPr lang="en-US">
                <a:solidFill>
                  <a:schemeClr val="dk1"/>
                </a:solidFill>
                <a:latin typeface="Calibri"/>
                <a:ea typeface="Calibri"/>
                <a:cs typeface="Calibri"/>
                <a:sym typeface="Calibri"/>
              </a:rPr>
              <a:t>AWS Direct Connect Locations </a:t>
            </a:r>
            <a:r>
              <a:rPr b="0" lang="en-US">
                <a:solidFill>
                  <a:schemeClr val="dk1"/>
                </a:solidFill>
                <a:latin typeface="Calibri"/>
                <a:ea typeface="Calibri"/>
                <a:cs typeface="Calibri"/>
                <a:sym typeface="Calibri"/>
              </a:rPr>
              <a:t>on the content resources page of your online course.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4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p4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r>
              <a:rPr b="1" lang="en-US">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You can also use Direct Connect to connect to a Transit Gateway instead of a virtual private gateway to simplify routing between the on-premises network and multiple VPCs. The transit gateway has a Transit Gateway Direct Connect attachment pointing to a Direct Connect gateway. You can use the Direct Connect gateway to connect to multiple Transit Gateways. The solution uses a transit virtual interface to communicate from the Direct Connect location to the Direct Connect gateway.</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In the example on this slide, the VLAN 3 connection is established from the on-premises customer router to the Direct Connect location customer Direct Connect router and Direct Connect endpoint. The Direct Connect endpoint connects to a Direct Connect gateway endpoint through a transit virtual interface. The Direct Connect gateway is connected to the transit gateway through the transit gateway Direct Connect attachment. The Transit Gateway is connected to the VPC through the transit gateway VPC attachment.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4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p4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can implement highly available connectivity between your data centers and your VPC by coupling one or more Direct Connect connections that you use for primary connectivity with a lower-cost backup VPN connection.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this example, the configuration consists of two dynamically routed connections—one that uses Direct Connect and another that uses a VPN connection—from two different customer devices. AWS provides example router configurations to help you establish both Direct Connect and dynamically routed VPN connections. By default, AWS will always prefer to send traffic over your Direct Connect connection, so you do not need additional configurations specific to AWS to define primary and backup connections. However, you should configure Direct Connect and VPN-specific internal-route propagation to help ensure that internal systems select the appropriate paths.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With this approach, you can choose the primary network path and network provider for your AWS traffic, with the option of using a different provider for a backup VPN connection. Choose network providers and Direct Connect locations that align with your organization’s risk tolerance, financial expectations, and data center connectivity policies.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There are many ways to increase your network availability. You can use multiple Direct Connect circuits and multiple VPN tunnels between separately deployed private IP address spaces. You can also use multiple Direct Connect locations for high availability. If you use multiple AWS Regions, you will also need multiple Direct Connect locations in at least two Regions. You might want to evaluate AWS Marketplace appliances that shut down VPNs.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4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Google Shape;1435;p4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For critical production workloads that require high resiliency, AWS recommends that you have one connection at multiple locations. As this architecture diagram shows, such a topology helps ensure resilience against connectivity failures due to a hardware failure or a complete location failure. In the example on this slide, on-premises network 1 connects to the virtual private gateway through Direct Connect location 1. If Direct Connect location 1 fails or there are issues with on-premises network 1, then on-premises network 2 can still connect to the virtual private gateway through Direct Connect location 2.</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Highly resilient, fault-tolerant network connections are key to a well-architected system. AWS recommends connecting from multiple data centers for physical location redundancy. When you design remote connections, consider using redundant hardware and telecommunications providers.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Additionally, it is a best practice to use dynamically routed, active/active connections for automatic load balancing and failover across redundant network connections. Provision sufficient network capacity to help ensure that the failure of one network connection does not overwhelm and degrade redundant connections.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4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Google Shape;1479;p4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4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p4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This section looks at how to apply the AWS Well-Architected Framework pillar principles to your network connectivity.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4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p4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remaining slides in this section present examples that highlight how the material in this module aligns to the Well-Architected Framework best practices. Optionally, you might ask students to visit the Well-Architected Framework website and find the best practices that they think connect to the material that is presented in this module, using this section as a starting point.</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AWS Well-Architected Framework has six pillars, and each pillar includes best practices and a set of questions that you should consider when you architect cloud solutions. This section highlights a few best practices from the pillars that are most relevant to this module. For more information about best practices by pillar, see the AWS Well-Architected website link in the course resources.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When you design connectivity to multiple networks, you should consider all the future planned workloads in your on-premises and cloud environments. How do you ensure that a workload will be resilient, secure, high performing, and cost effective when deployed over multiple networks? At the infrastructure level, you start by designing your network to be resilient, secure, high performing, and cost effective. </a:t>
            </a:r>
            <a:endParaRPr/>
          </a:p>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4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4" name="Google Shape;1504;p4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When you design your network, you should plan a resilient network topology. Resiliency implies that your network’s workloads should function correctly and consistently when they are expected to. Your network should anticipate possible network failures and accommodate future traffic growth so that workloads can run on on-premises and AWS networks. This means resiliency is a shared responsibility between AWS and you. AWS is responsible for the resiliency of the cloud network backbone, and you are responsible for implementing resiliency on premises and in the AWS Cloud.</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1" i="0" lang="en-US">
                <a:solidFill>
                  <a:schemeClr val="dk1"/>
                </a:solidFill>
                <a:latin typeface="Calibri"/>
                <a:ea typeface="Calibri"/>
                <a:cs typeface="Calibri"/>
                <a:sym typeface="Calibri"/>
              </a:rPr>
              <a:t>Provision redundant connectivity between private networks in the cloud and in on-premises environments: </a:t>
            </a:r>
            <a:r>
              <a:rPr b="0" i="0" lang="en-US">
                <a:solidFill>
                  <a:schemeClr val="dk1"/>
                </a:solidFill>
                <a:latin typeface="Calibri"/>
                <a:ea typeface="Calibri"/>
                <a:cs typeface="Calibri"/>
                <a:sym typeface="Calibri"/>
              </a:rPr>
              <a:t>AWS recommends having failover network mechanisms on premises and in the cloud for when an interruption occurs. When you connect your VPC to your on-premises data center through VPN, you should consider the resiliency and bandwidth requirements that you need. If you use a VPN appliance that is not resilient in its implementation, then you should have a redundant connection through a second appliance. If you choose to connect your VPC to your data center by using a Direct Connect connection and you need this connection to be highly available, implement redundant Direct Connect connections from each data center. The redundant connection should use a second Direct Connect connection from a different location than the first. If you have multiple data centers, ensure that the connections point to different locations. You can also use a VPN as a backup for a Direct Connect connection.</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Prefer </a:t>
            </a:r>
            <a:r>
              <a:rPr b="1" lang="en-US">
                <a:solidFill>
                  <a:schemeClr val="dk1"/>
                </a:solidFill>
                <a:latin typeface="Calibri"/>
                <a:ea typeface="Calibri"/>
                <a:cs typeface="Calibri"/>
                <a:sym typeface="Calibri"/>
              </a:rPr>
              <a:t>hub-and-spoke topologies over many-to-many mesh: </a:t>
            </a:r>
            <a:r>
              <a:rPr b="0" i="0" lang="en-US">
                <a:solidFill>
                  <a:schemeClr val="dk1"/>
                </a:solidFill>
                <a:latin typeface="Calibri"/>
                <a:ea typeface="Calibri"/>
                <a:cs typeface="Calibri"/>
                <a:sym typeface="Calibri"/>
              </a:rPr>
              <a:t>AWS recommends using hub-and-spoke topologies such as Transit Gateway rather than many-to-many mesh such as Amazon VPC peering. Transit Gateway provides a hub-and-spoke model that routes traffic across your networks. Avoid implementing Amazon VPC peering to connect more than two VPCs. Do not establish multiple BGP sessions for each VPC to create connectivity to multiple VPCs across multiple AWS Regions.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this module, you've learned about a number of AWS network services that support these best practices, including the following: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Implement a VPN connection failover if Direct Connect between on-premises networks and AWS VPC networks is not available.</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For multiple VPCs, implement a hub-and-spoke model for less connection maintenance and ease of use.</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reliability best practices, see the AWS Well-Architected Reliability Pillar link in the course resources.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module includes a guided lab. These labs provide step-by-step instructions and are standalone labs. They do not depend on the café scenario or related architecture. Introductions to each lab are include in the lab sections within the module. </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This module includes the guided lab that is listed. In this lab, you create and configure a peer connection between two VPCs. Additional information about this lab is included in the student guide where the lab takes place, and the lab environment provides detailed instructions.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5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4" name="Google Shape;1514;p5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AWS recommends applying a zero trust approach to apply the principle of security at all layers. The careful planning and management of your network design forms the foundation of how you provide isolation and boundaries for resources within your hybrid workload running on premises and in the AWS Cloud.</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1" i="0" lang="en-US">
                <a:solidFill>
                  <a:schemeClr val="dk1"/>
                </a:solidFill>
                <a:latin typeface="Calibri"/>
                <a:ea typeface="Calibri"/>
                <a:cs typeface="Calibri"/>
                <a:sym typeface="Calibri"/>
              </a:rPr>
              <a:t>Control traffic at all layers: </a:t>
            </a:r>
            <a:r>
              <a:rPr b="0" i="0" lang="en-US">
                <a:solidFill>
                  <a:schemeClr val="dk1"/>
                </a:solidFill>
                <a:latin typeface="Calibri"/>
                <a:ea typeface="Calibri"/>
                <a:cs typeface="Calibri"/>
                <a:sym typeface="Calibri"/>
              </a:rPr>
              <a:t>AWS recommends establishing private network traffic by implementing Direct Connect or Site-to-Site VPN to protect communication. Site-to-Site VPN creates a secure connection with tunnels to traverse the public internet from an on-premises location to the AWS Cloud. Direct Connect establishes a dedicated private line from an on-premises location to a Direct Connect location.</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this module, you've learned about a number of AWS network services that support these best practices, including the following: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Implement Site-to-Site VPN for private network traffic over the internet.</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Implement Direct Connect for a private, dedicated line to AWS. </a:t>
            </a:r>
            <a:endParaRPr/>
          </a:p>
          <a:p>
            <a:pPr indent="-95250" lvl="0" marL="17145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security best practices, see AWS Well-Architected Security Pillar link in the course resources.</a:t>
            </a:r>
            <a:endParaRPr b="0" i="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5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p5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Data in transit is any data that is sent from one system to another. This includes communication between resources within your workload and communication between other services and your end users. By providing the appropriate level of protection for your data in transit, you protect the confidentiality and integrity of your workload’s data.</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Authenticate network communications: </a:t>
            </a:r>
            <a:r>
              <a:rPr b="0" i="0" lang="en-US">
                <a:solidFill>
                  <a:schemeClr val="dk1"/>
                </a:solidFill>
                <a:latin typeface="Calibri"/>
                <a:ea typeface="Calibri"/>
                <a:cs typeface="Calibri"/>
                <a:sym typeface="Calibri"/>
              </a:rPr>
              <a:t>AWS recommends verifying the identity of communications by using protocols that support authentication, such as TLS or IPsec. Using network protocols that support authentication establishes trust between the parties. This adds to the encryption used in the protocol to reduce the risk of communications being altered or intercepted. Common protocols that implement authentication include TLS, which is used in many AWS services, and IPsec, which is used in AWS VPNs.</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Enforce encryption in transit: </a:t>
            </a:r>
            <a:r>
              <a:rPr b="0" i="0" lang="en-US">
                <a:solidFill>
                  <a:schemeClr val="dk1"/>
                </a:solidFill>
                <a:latin typeface="Calibri"/>
                <a:ea typeface="Calibri"/>
                <a:cs typeface="Calibri"/>
                <a:sym typeface="Calibri"/>
              </a:rPr>
              <a:t>AWS recommends using protocols with encryption when transmitting sensitive data outside of your VPC. Encryption helps maintain data confidentiality even when the data transits untrusted networks. All data should be encrypted in transit by using TLS protocols and cipher suites. AWS recommends using TLS version 1.3. Network traffic between your resources and the internet must be encrypted to mitigate unauthorized access to the data. Consider protecting network-to-network traffic with an IPsec VPN or Direct Connect to help ensure private network traffic.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this module, you've learned about a number of AWS network services that support these best practices, including the following: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Implement Site-to-Site VPN by using the IPsec protocol to authenticate traffic to establish encrypted VPN tunnels to AWS.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Implement encryption and use Direct Connect for a private, dedicated line to AWS. </a:t>
            </a:r>
            <a:endParaRPr/>
          </a:p>
          <a:p>
            <a:pPr indent="-95250" lvl="0" marL="17145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security best practices, see AWS Well-Architected Security Pillar link in the course resources.</a:t>
            </a:r>
            <a:endParaRPr b="0" i="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5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3" name="Google Shape;1533;p5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optimal solution for a particular workload varies, and solutions often combine multiple approaches. Well-architected workloads use multiple solutions and include different features to improve performance.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Choose appropriately sized dedicated connectivity or VPN for hybrid workloads: </a:t>
            </a:r>
            <a:r>
              <a:rPr b="0" i="0" lang="en-US">
                <a:solidFill>
                  <a:schemeClr val="dk1"/>
                </a:solidFill>
                <a:latin typeface="Calibri"/>
                <a:ea typeface="Calibri"/>
                <a:cs typeface="Calibri"/>
                <a:sym typeface="Calibri"/>
              </a:rPr>
              <a:t>AWS recommends sizing workload traffic that will need hybrid networking. There are multiple configuration options to choose from for connectivity, such as a dedicated connection or VPN. Select the appropriate connection type for each workload while verifying that you have adequate bandwidth and encryption requirements between your location and the cloud. Estimate the bandwidth and latency requirements for your hybrid workload. These numbers will drive the sizing requirements for your connectivity options.</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i="0" lang="en-US">
                <a:solidFill>
                  <a:schemeClr val="dk1"/>
                </a:solidFill>
                <a:latin typeface="Calibri"/>
                <a:ea typeface="Calibri"/>
                <a:cs typeface="Calibri"/>
                <a:sym typeface="Calibri"/>
              </a:rPr>
              <a:t>Choose your workload’s location based on network requirements: </a:t>
            </a:r>
            <a:r>
              <a:rPr b="0" i="0" lang="en-US">
                <a:solidFill>
                  <a:schemeClr val="dk1"/>
                </a:solidFill>
                <a:latin typeface="Calibri"/>
                <a:ea typeface="Calibri"/>
                <a:cs typeface="Calibri"/>
                <a:sym typeface="Calibri"/>
              </a:rPr>
              <a:t>AWS recommends evaluating options for resource placement to reduce network latency and improve throughput, providing an optimal user experience by reducing page load and data transfer times. If you have applications or users on-premises, you may benefit from having a dedication network connection between your network and the cloud. A dedicated network connection provided by Direct Connect can reduce the chance of encountering public internet congestion or unexpected increases in latency. If you configure a Site-to-Site VPN to connect to your resources within AWS, you can optionally turn on acceleration. An accelerated Site-to-Site VPN connection uses Global Accelerator to route traffic from your on-premises network to an AWS edge location that is closest to your customer gateway device.</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this module, you've learned about a number of AWS network services that support these best practices, including the following: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Evaluate workloads to estimate bandwidth and encryption requirements between a workload location and AWS.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If you have users or applications on-premises, implement Direct Connect for predictable performance. </a:t>
            </a:r>
            <a:endParaRPr/>
          </a:p>
          <a:p>
            <a:pPr indent="-95250" lvl="0" marL="17145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performance efficiency best practices, see AWS Well-Architected Performance Efficiency Pillar link in the course resources.</a:t>
            </a:r>
            <a:endParaRPr b="0" i="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5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3" name="Google Shape;1543;p5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 workload on a network should fully use all resources, achieve outcomes at the lowest possible price, and meet functional requirements. Network costs should be included in the workload cost benchmark. The key to saving on costs is to select the best pricing model with the appropriate network configurations for your workloads.</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1" i="0" lang="en-US">
                <a:solidFill>
                  <a:schemeClr val="dk1"/>
                </a:solidFill>
                <a:latin typeface="Calibri"/>
                <a:ea typeface="Calibri"/>
                <a:cs typeface="Calibri"/>
                <a:sym typeface="Calibri"/>
              </a:rPr>
              <a:t>Select </a:t>
            </a:r>
            <a:r>
              <a:rPr b="1" lang="en-US">
                <a:solidFill>
                  <a:schemeClr val="dk1"/>
                </a:solidFill>
                <a:latin typeface="Calibri"/>
                <a:ea typeface="Calibri"/>
                <a:cs typeface="Calibri"/>
                <a:sym typeface="Calibri"/>
              </a:rPr>
              <a:t>components to optimize data transfer cost</a:t>
            </a:r>
            <a:r>
              <a:rPr b="1" i="0"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AWS recommends architecting data transfer to minimize data transfer costs. This may involve using content delivery networks to locate data closer to users or using a dedicated network connection from your on-premises networks to AWS such as Direct Connect. You can also use WAN optimization and application optimization to reduce the amount of data that is transferred between components.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1" i="0" lang="en-US">
                <a:solidFill>
                  <a:schemeClr val="dk1"/>
                </a:solidFill>
                <a:latin typeface="Calibri"/>
                <a:ea typeface="Calibri"/>
                <a:cs typeface="Calibri"/>
                <a:sym typeface="Calibri"/>
              </a:rPr>
              <a:t>Implement services to reduce data transfer costs: </a:t>
            </a:r>
            <a:r>
              <a:rPr b="0" i="0" lang="en-US">
                <a:solidFill>
                  <a:schemeClr val="dk1"/>
                </a:solidFill>
                <a:latin typeface="Calibri"/>
                <a:ea typeface="Calibri"/>
                <a:cs typeface="Calibri"/>
                <a:sym typeface="Calibri"/>
              </a:rPr>
              <a:t>AWS recommends implementing services to reduce data transfer. By using data transfer modeling, look at where the largest costs and highest volume flows are. Review the AWS services. Assess whether there is a service that reduces or removes the transfer, specifically networking and content delivery. AWS prefers that customers use Direct Connect instead of VPN to connect to AWS because Direct Connect provides predictable connectivity.</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In this module, you've learned to use a dedicated network connection such as Direct Connect from an on-premises environment to VPCs on your AWS account in order to optimize data transfer costs and provide predictable data transfer cost.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about cost optimization best practices, see AWS Well-Architected Cost Optimization link in the course resources.</a:t>
            </a:r>
            <a:endParaRPr b="0" i="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5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3" name="Google Shape;1553;p5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is not an exhaustive list of best practices as covered in the AWS Well-Architected pillar best practices. These are key takeaways to explain best practices covered in the module.</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5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1" name="Google Shape;1561;p5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summarizes what you have learned and brings the module to a close.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5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8" name="Google Shape;1568;p5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5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5" name="Google Shape;1575;p5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5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3" name="Google Shape;1583;p5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5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1" name="Google Shape;1591;p5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key words section is animated to be revealed on click.</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question asks you to consider security and efficiency when deciding on the best solution.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 </a:t>
            </a:r>
            <a:r>
              <a:rPr b="0" lang="en-US">
                <a:solidFill>
                  <a:schemeClr val="dk1"/>
                </a:solidFill>
                <a:latin typeface="Calibri"/>
                <a:ea typeface="Calibri"/>
                <a:cs typeface="Calibri"/>
                <a:sym typeface="Calibri"/>
              </a:rPr>
              <a:t>This slide presents key overarching design considerations that should guide decision-making for this layer of a cloud architecture. Emphasize how a cloud architect must always start with the business case and work backward to choose the best components for that use case. Also remind students that the decisions are likely to evolve over time as needs change or are better understood to optimize cost and performance. At the end of the module, there is an optional discussion included in the wrap-up section to prompt the students to consider these factors in the context of the café scenario. </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This slide asks you to take the perspective of a cloud architect as you think about how to approach cloud network design. Keep these considerations in mind as you progress through this module, remembering that the cloud architect should work backward from the business need to design the best architecture for a specific use case. </a:t>
            </a:r>
            <a:r>
              <a:rPr lang="en-US">
                <a:solidFill>
                  <a:schemeClr val="dk1"/>
                </a:solidFill>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6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6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Use the key words that you identified on the previous slide, and review each of the possible responses to determine which one best addresses the question.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6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p6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Choice A (Access the data through an internet gateway) can be eliminated because traffic will still be traversing the internet and it is not the most efficient route.</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Choice B (Access the data through a virtual private network [VPN] connection) can also be eliminated because you cannot connect to Amazon S3 by VPN.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Choice C (Access the data through a NAT gateway) is not the most efficient way to route from an EC2 instance to an S3 bucket because a NAT gateway uses additional network nodes while traversing the AWS backbone network in a Region.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Choice D is the best choice. Use a gateway VPC endpoint for a no additional cost solution without bandwidth and packet size limits. </a:t>
            </a:r>
            <a:endParaRPr>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6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2" name="Google Shape;1632;p6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p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section looks at connecting multiple VPCs with AWS Transit Gateway.</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Now that you know how to create a VPC and its components, you should expand your network design to multiple networks. For example, when your business or architecture expands, you might need to separate logical elements for security, for architectural purposes, or for management simplicity. However, many VPC environments do need connectivity to other network environments. Many enterprise organizations deploy hundreds of VPCs that need connectivity to each other. </a:t>
            </a:r>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When your architecture requires multiple VPCs, you can design each VPC to connect to each of the other required VPCs. This design is called full mesh architecture where every node is directly connected to every other node. This design works well for networks with a small number of VPCs that require fast network speeds with little network latency. In the example on this slide, four VPCs are connected with six connections. The number of connection links required for a given number of nodes (N) can be calculated as N * (N – 1) / 2. Therefore, for 100 nodes, you will need to configure 100 * 99 / 2 = 4,950 connections. This architecture creates a heavy operational and maintenance effort for network engineers.</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Another approach is to use a hub-and-spoke architecture where there is a central intermediary hub to manage connectivity. Each node requires only one connection to the hub. In the example on this slide, four VPCs need four connections to communicate through the hub. For a 100 nodes, you will need to configure 100 connections. </a:t>
            </a:r>
            <a:r>
              <a:rPr lang="en-US">
                <a:solidFill>
                  <a:schemeClr val="dk1"/>
                </a:solidFill>
                <a:latin typeface="Calibri"/>
                <a:ea typeface="Calibri"/>
                <a:cs typeface="Calibri"/>
                <a:sym typeface="Calibri"/>
              </a:rPr>
              <a:t>This architecture significantly simplifies management and reduces operational effort. This design works well for networks with a large number of VPCs that can tolerate the added latency for hub processing.</a:t>
            </a:r>
            <a:endParaRPr b="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 </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b="1">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Transit Gateway is a managed AWS service that you can use to connect your VPCs and on-premises networks to a single gateway called a transit gateway. With the Transit Gateway service, you create and manage only a single connection from the central gateway into each VPC, on-premises data center, or remote office across your network. Transit Gateway simplifies network management and scaling as workloads expand because it automatically scales based on traffic throughput. You can use it to connect thousands of VPCs and on-premises networks. </a:t>
            </a:r>
            <a:r>
              <a:rPr b="0" i="0" lang="en-US">
                <a:solidFill>
                  <a:schemeClr val="dk1"/>
                </a:solidFill>
                <a:latin typeface="Calibri"/>
                <a:ea typeface="Calibri"/>
                <a:cs typeface="Calibri"/>
                <a:sym typeface="Calibri"/>
              </a:rPr>
              <a:t>Transit Gateway charges per hour for the number of connections that you make to the transit gateway and the amount of traffic that flows through the transit gateway. For more information, see Transit Gateway pricing link in resource list.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Transit Gateway uses a hub-and-spoke architecture. Any new VPC connected to the transit gateway is automatically available to every other network that is connected to the transit gateway. Transit Gateway supports dynamic and static routing between attached VPCs. Static routes are configured before network traffic can be routed. Dynamic routing requires routers to exchange route information with other routers to discover routing paths when traffic is routed. Transit Gateway supports both IPv4 and IPv6 traffic.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Transit gateways can be peered with each other within the same AWS Region or between different AWS Regions. Transit Gateway traffic always stays on the global AWS backbone infrastructure and never traverses the public internet. This reduces threat vectors such as common exploits and distributed denial of service (DDoS) attacks.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Transit Gateway Flow Logs is a feature that you can use to capture information about the IP traffic going to and from your transit gateways. Flow log data can be published to Amazon CloudWatch Logs, Amazon Simple Storage Service (Amazon S3), or Amazon Kinesis Data Firehose.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3">
            <a:alphaModFix/>
          </a:blip>
          <a:srcRect b="0" l="0" r="0" t="0"/>
          <a:stretch/>
        </p:blipFill>
        <p:spPr>
          <a:xfrm>
            <a:off x="4519971" y="6510020"/>
            <a:ext cx="3556000" cy="165100"/>
          </a:xfrm>
          <a:prstGeom prst="rect">
            <a:avLst/>
          </a:prstGeom>
          <a:noFill/>
          <a:ln>
            <a:noFill/>
          </a:ln>
        </p:spPr>
      </p:pic>
      <p:sp>
        <p:nvSpPr>
          <p:cNvPr id="13" name="Google Shape;13;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63" name="Shape 63"/>
        <p:cNvGrpSpPr/>
        <p:nvPr/>
      </p:nvGrpSpPr>
      <p:grpSpPr>
        <a:xfrm>
          <a:off x="0" y="0"/>
          <a:ext cx="0" cy="0"/>
          <a:chOff x="0" y="0"/>
          <a:chExt cx="0" cy="0"/>
        </a:xfrm>
      </p:grpSpPr>
      <p:sp>
        <p:nvSpPr>
          <p:cNvPr id="64" name="Google Shape;64;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1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6" name="Google Shape;66;p1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7" name="Google Shape;67;p11"/>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68" name="Shape 68"/>
        <p:cNvGrpSpPr/>
        <p:nvPr/>
      </p:nvGrpSpPr>
      <p:grpSpPr>
        <a:xfrm>
          <a:off x="0" y="0"/>
          <a:ext cx="0" cy="0"/>
          <a:chOff x="0" y="0"/>
          <a:chExt cx="0" cy="0"/>
        </a:xfrm>
      </p:grpSpPr>
      <p:sp>
        <p:nvSpPr>
          <p:cNvPr id="69" name="Google Shape;69;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2"/>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2"/>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2"/>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2"/>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2"/>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77" name="Shape 77"/>
        <p:cNvGrpSpPr/>
        <p:nvPr/>
      </p:nvGrpSpPr>
      <p:grpSpPr>
        <a:xfrm>
          <a:off x="0" y="0"/>
          <a:ext cx="0" cy="0"/>
          <a:chOff x="0" y="0"/>
          <a:chExt cx="0" cy="0"/>
        </a:xfrm>
      </p:grpSpPr>
      <p:pic>
        <p:nvPicPr>
          <p:cNvPr id="78" name="Google Shape;78;p1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9" name="Google Shape;79;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p:nvPr>
            <p:ph idx="2" type="pic"/>
          </p:nvPr>
        </p:nvSpPr>
        <p:spPr>
          <a:xfrm>
            <a:off x="365760" y="1835333"/>
            <a:ext cx="2788920" cy="2834640"/>
          </a:xfrm>
          <a:prstGeom prst="rect">
            <a:avLst/>
          </a:prstGeom>
          <a:noFill/>
          <a:ln>
            <a:noFill/>
          </a:ln>
        </p:spPr>
      </p:sp>
      <p:sp>
        <p:nvSpPr>
          <p:cNvPr id="82" name="Google Shape;82;p13"/>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 name="Google Shape;83;p13"/>
          <p:cNvSpPr/>
          <p:nvPr>
            <p:ph idx="3" type="pic"/>
          </p:nvPr>
        </p:nvSpPr>
        <p:spPr>
          <a:xfrm>
            <a:off x="3258312" y="1835333"/>
            <a:ext cx="2788920" cy="2834640"/>
          </a:xfrm>
          <a:prstGeom prst="rect">
            <a:avLst/>
          </a:prstGeom>
          <a:noFill/>
          <a:ln>
            <a:noFill/>
          </a:ln>
        </p:spPr>
      </p:sp>
      <p:sp>
        <p:nvSpPr>
          <p:cNvPr id="84" name="Google Shape;84;p13"/>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 name="Google Shape;85;p13"/>
          <p:cNvSpPr/>
          <p:nvPr>
            <p:ph idx="5" type="pic"/>
          </p:nvPr>
        </p:nvSpPr>
        <p:spPr>
          <a:xfrm>
            <a:off x="6150864" y="1835333"/>
            <a:ext cx="2788920" cy="2834640"/>
          </a:xfrm>
          <a:prstGeom prst="rect">
            <a:avLst/>
          </a:prstGeom>
          <a:noFill/>
          <a:ln>
            <a:noFill/>
          </a:ln>
        </p:spPr>
      </p:sp>
      <p:sp>
        <p:nvSpPr>
          <p:cNvPr id="86" name="Google Shape;86;p13"/>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 name="Google Shape;87;p13"/>
          <p:cNvSpPr/>
          <p:nvPr>
            <p:ph idx="7" type="pic"/>
          </p:nvPr>
        </p:nvSpPr>
        <p:spPr>
          <a:xfrm>
            <a:off x="9043416" y="1835333"/>
            <a:ext cx="2788920" cy="2834640"/>
          </a:xfrm>
          <a:prstGeom prst="rect">
            <a:avLst/>
          </a:prstGeom>
          <a:noFill/>
          <a:ln>
            <a:noFill/>
          </a:ln>
        </p:spPr>
      </p:sp>
      <p:sp>
        <p:nvSpPr>
          <p:cNvPr id="88" name="Google Shape;88;p13"/>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89" name="Shape 89"/>
        <p:cNvGrpSpPr/>
        <p:nvPr/>
      </p:nvGrpSpPr>
      <p:grpSpPr>
        <a:xfrm>
          <a:off x="0" y="0"/>
          <a:ext cx="0" cy="0"/>
          <a:chOff x="0" y="0"/>
          <a:chExt cx="0" cy="0"/>
        </a:xfrm>
      </p:grpSpPr>
      <p:sp>
        <p:nvSpPr>
          <p:cNvPr id="90" name="Google Shape;90;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2" name="Google Shape;92;p1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3" name="Google Shape;93;p14"/>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4"/>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95" name="Shape 95"/>
        <p:cNvGrpSpPr/>
        <p:nvPr/>
      </p:nvGrpSpPr>
      <p:grpSpPr>
        <a:xfrm>
          <a:off x="0" y="0"/>
          <a:ext cx="0" cy="0"/>
          <a:chOff x="0" y="0"/>
          <a:chExt cx="0" cy="0"/>
        </a:xfrm>
      </p:grpSpPr>
      <p:sp>
        <p:nvSpPr>
          <p:cNvPr id="96" name="Google Shape;96;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5"/>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3">
            <a:alphaModFix/>
          </a:blip>
          <a:srcRect b="0" l="0" r="0" t="0"/>
          <a:stretch/>
        </p:blipFill>
        <p:spPr>
          <a:xfrm>
            <a:off x="4403226" y="6477000"/>
            <a:ext cx="3556000" cy="165100"/>
          </a:xfrm>
          <a:prstGeom prst="rect">
            <a:avLst/>
          </a:prstGeom>
          <a:noFill/>
          <a:ln>
            <a:noFill/>
          </a:ln>
        </p:spPr>
      </p:pic>
      <p:sp>
        <p:nvSpPr>
          <p:cNvPr id="101" name="Google Shape;101;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6"/>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6"/>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06" name="Google Shape;106;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7"/>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7"/>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11" name="Google Shape;111;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18"/>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8"/>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19"/>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16" name="Google Shape;116;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9"/>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9"/>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9"/>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20"/>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22" name="Google Shape;122;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20"/>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0"/>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3">
            <a:alphaModFix/>
          </a:blip>
          <a:srcRect b="0" l="0" r="0" t="0"/>
          <a:stretch/>
        </p:blipFill>
        <p:spPr>
          <a:xfrm>
            <a:off x="4236064" y="6510020"/>
            <a:ext cx="3556000" cy="165100"/>
          </a:xfrm>
          <a:prstGeom prst="rect">
            <a:avLst/>
          </a:prstGeom>
          <a:noFill/>
          <a:ln>
            <a:noFill/>
          </a:ln>
        </p:spPr>
      </p:pic>
      <p:sp>
        <p:nvSpPr>
          <p:cNvPr id="18" name="Google Shape;18;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2">
            <a:alphaModFix/>
          </a:blip>
          <a:srcRect b="0" l="0" r="0" t="0"/>
          <a:stretch/>
        </p:blipFill>
        <p:spPr>
          <a:xfrm>
            <a:off x="254000" y="6477000"/>
            <a:ext cx="3556000" cy="165100"/>
          </a:xfrm>
          <a:prstGeom prst="rect">
            <a:avLst/>
          </a:prstGeom>
          <a:noFill/>
          <a:ln>
            <a:noFill/>
          </a:ln>
        </p:spPr>
      </p:pic>
      <p:sp>
        <p:nvSpPr>
          <p:cNvPr id="127" name="Google Shape;127;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2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9" name="Google Shape;129;p21"/>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sp>
        <p:nvSpPr>
          <p:cNvPr id="130" name="Google Shape;130;p21"/>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31" name="Shape 131"/>
        <p:cNvGrpSpPr/>
        <p:nvPr/>
      </p:nvGrpSpPr>
      <p:grpSpPr>
        <a:xfrm>
          <a:off x="0" y="0"/>
          <a:ext cx="0" cy="0"/>
          <a:chOff x="0" y="0"/>
          <a:chExt cx="0" cy="0"/>
        </a:xfrm>
      </p:grpSpPr>
      <p:grpSp>
        <p:nvGrpSpPr>
          <p:cNvPr id="132" name="Google Shape;132;p22"/>
          <p:cNvGrpSpPr/>
          <p:nvPr/>
        </p:nvGrpSpPr>
        <p:grpSpPr>
          <a:xfrm>
            <a:off x="365759" y="1028377"/>
            <a:ext cx="11484864" cy="5509260"/>
            <a:chOff x="365759" y="1028377"/>
            <a:chExt cx="11484864" cy="5509260"/>
          </a:xfrm>
        </p:grpSpPr>
        <p:pic>
          <p:nvPicPr>
            <p:cNvPr id="133" name="Google Shape;133;p2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34" name="Google Shape;134;p22"/>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35" name="Google Shape;135;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2"/>
          <p:cNvSpPr/>
          <p:nvPr>
            <p:ph idx="2" type="pic"/>
          </p:nvPr>
        </p:nvSpPr>
        <p:spPr>
          <a:xfrm>
            <a:off x="531884" y="2182807"/>
            <a:ext cx="2286000" cy="2286000"/>
          </a:xfrm>
          <a:prstGeom prst="rect">
            <a:avLst/>
          </a:prstGeom>
          <a:noFill/>
          <a:ln>
            <a:noFill/>
          </a:ln>
        </p:spPr>
      </p:sp>
      <p:sp>
        <p:nvSpPr>
          <p:cNvPr id="138" name="Google Shape;138;p22"/>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2"/>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2"/>
          <p:cNvSpPr/>
          <p:nvPr>
            <p:ph idx="4" type="pic"/>
          </p:nvPr>
        </p:nvSpPr>
        <p:spPr>
          <a:xfrm>
            <a:off x="3483864" y="2798064"/>
            <a:ext cx="2011680" cy="2011680"/>
          </a:xfrm>
          <a:prstGeom prst="rect">
            <a:avLst/>
          </a:prstGeom>
          <a:noFill/>
          <a:ln>
            <a:noFill/>
          </a:ln>
        </p:spPr>
      </p:sp>
      <p:sp>
        <p:nvSpPr>
          <p:cNvPr id="141" name="Google Shape;141;p22"/>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2"/>
          <p:cNvSpPr/>
          <p:nvPr>
            <p:ph idx="6" type="pic"/>
          </p:nvPr>
        </p:nvSpPr>
        <p:spPr>
          <a:xfrm>
            <a:off x="6473952" y="2798064"/>
            <a:ext cx="2011680" cy="2011680"/>
          </a:xfrm>
          <a:prstGeom prst="rect">
            <a:avLst/>
          </a:prstGeom>
          <a:noFill/>
          <a:ln>
            <a:noFill/>
          </a:ln>
        </p:spPr>
      </p:sp>
      <p:sp>
        <p:nvSpPr>
          <p:cNvPr id="143" name="Google Shape;143;p22"/>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22"/>
          <p:cNvSpPr/>
          <p:nvPr>
            <p:ph idx="8" type="pic"/>
          </p:nvPr>
        </p:nvSpPr>
        <p:spPr>
          <a:xfrm>
            <a:off x="9454896" y="2798064"/>
            <a:ext cx="2011680" cy="2011680"/>
          </a:xfrm>
          <a:prstGeom prst="rect">
            <a:avLst/>
          </a:prstGeom>
          <a:noFill/>
          <a:ln>
            <a:noFill/>
          </a:ln>
        </p:spPr>
      </p:sp>
      <p:sp>
        <p:nvSpPr>
          <p:cNvPr id="145" name="Google Shape;145;p22"/>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46" name="Shape 146"/>
        <p:cNvGrpSpPr/>
        <p:nvPr/>
      </p:nvGrpSpPr>
      <p:grpSpPr>
        <a:xfrm>
          <a:off x="0" y="0"/>
          <a:ext cx="0" cy="0"/>
          <a:chOff x="0" y="0"/>
          <a:chExt cx="0" cy="0"/>
        </a:xfrm>
      </p:grpSpPr>
      <p:sp>
        <p:nvSpPr>
          <p:cNvPr id="147" name="Google Shape;147;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8" name="Google Shape;148;p2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9" name="Google Shape;149;p2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0" name="Google Shape;150;p23"/>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3"/>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52" name="Shape 152"/>
        <p:cNvGrpSpPr/>
        <p:nvPr/>
      </p:nvGrpSpPr>
      <p:grpSpPr>
        <a:xfrm>
          <a:off x="0" y="0"/>
          <a:ext cx="0" cy="0"/>
          <a:chOff x="0" y="0"/>
          <a:chExt cx="0" cy="0"/>
        </a:xfrm>
      </p:grpSpPr>
      <p:sp>
        <p:nvSpPr>
          <p:cNvPr id="153" name="Google Shape;153;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2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5" name="Google Shape;155;p2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6" name="Google Shape;156;p24"/>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4"/>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158" name="Shape 158"/>
        <p:cNvGrpSpPr/>
        <p:nvPr/>
      </p:nvGrpSpPr>
      <p:grpSpPr>
        <a:xfrm>
          <a:off x="0" y="0"/>
          <a:ext cx="0" cy="0"/>
          <a:chOff x="0" y="0"/>
          <a:chExt cx="0" cy="0"/>
        </a:xfrm>
      </p:grpSpPr>
      <p:sp>
        <p:nvSpPr>
          <p:cNvPr id="159" name="Google Shape;159;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0" name="Google Shape;160;p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25"/>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5"/>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5"/>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66" name="Google Shape;166;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26"/>
          <p:cNvSpPr/>
          <p:nvPr>
            <p:ph idx="2" type="pic"/>
          </p:nvPr>
        </p:nvSpPr>
        <p:spPr>
          <a:xfrm>
            <a:off x="2057400" y="1097280"/>
            <a:ext cx="2286000" cy="2286000"/>
          </a:xfrm>
          <a:prstGeom prst="rect">
            <a:avLst/>
          </a:prstGeom>
          <a:noFill/>
          <a:ln>
            <a:noFill/>
          </a:ln>
        </p:spPr>
      </p:sp>
      <p:sp>
        <p:nvSpPr>
          <p:cNvPr id="169" name="Google Shape;169;p26"/>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6"/>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6"/>
          <p:cNvSpPr/>
          <p:nvPr>
            <p:ph idx="4" type="pic"/>
          </p:nvPr>
        </p:nvSpPr>
        <p:spPr>
          <a:xfrm>
            <a:off x="7891272" y="1097280"/>
            <a:ext cx="2286000" cy="2286000"/>
          </a:xfrm>
          <a:prstGeom prst="rect">
            <a:avLst/>
          </a:prstGeom>
          <a:noFill/>
          <a:ln>
            <a:noFill/>
          </a:ln>
        </p:spPr>
      </p:sp>
      <p:sp>
        <p:nvSpPr>
          <p:cNvPr id="172" name="Google Shape;172;p26"/>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26"/>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174" name="Shape 174"/>
        <p:cNvGrpSpPr/>
        <p:nvPr/>
      </p:nvGrpSpPr>
      <p:grpSpPr>
        <a:xfrm>
          <a:off x="0" y="0"/>
          <a:ext cx="0" cy="0"/>
          <a:chOff x="0" y="0"/>
          <a:chExt cx="0" cy="0"/>
        </a:xfrm>
      </p:grpSpPr>
      <p:sp>
        <p:nvSpPr>
          <p:cNvPr id="175" name="Google Shape;175;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7" name="Google Shape;177;p2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78" name="Google Shape;178;p27"/>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27"/>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27"/>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18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83" name="Google Shape;183;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28"/>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28"/>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7" name="Google Shape;187;p28"/>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8"/>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9" name="Google Shape;189;p28"/>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8"/>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4" name="Google Shape;194;p2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95" name="Google Shape;195;p29"/>
          <p:cNvSpPr/>
          <p:nvPr>
            <p:ph idx="2" type="pic"/>
          </p:nvPr>
        </p:nvSpPr>
        <p:spPr>
          <a:xfrm>
            <a:off x="1097280" y="2286000"/>
            <a:ext cx="2286000" cy="2286000"/>
          </a:xfrm>
          <a:prstGeom prst="rect">
            <a:avLst/>
          </a:prstGeom>
          <a:noFill/>
          <a:ln>
            <a:noFill/>
          </a:ln>
        </p:spPr>
      </p:sp>
      <p:sp>
        <p:nvSpPr>
          <p:cNvPr id="196" name="Google Shape;196;p29"/>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7" name="Google Shape;197;p29"/>
          <p:cNvSpPr/>
          <p:nvPr>
            <p:ph idx="3" type="pic"/>
          </p:nvPr>
        </p:nvSpPr>
        <p:spPr>
          <a:xfrm>
            <a:off x="4956048" y="2286000"/>
            <a:ext cx="2286000" cy="2286000"/>
          </a:xfrm>
          <a:prstGeom prst="rect">
            <a:avLst/>
          </a:prstGeom>
          <a:noFill/>
          <a:ln>
            <a:noFill/>
          </a:ln>
        </p:spPr>
      </p:sp>
      <p:sp>
        <p:nvSpPr>
          <p:cNvPr id="198" name="Google Shape;198;p29"/>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9" name="Google Shape;199;p29"/>
          <p:cNvSpPr/>
          <p:nvPr>
            <p:ph idx="5" type="pic"/>
          </p:nvPr>
        </p:nvSpPr>
        <p:spPr>
          <a:xfrm>
            <a:off x="8814816" y="2286000"/>
            <a:ext cx="2286000" cy="2286000"/>
          </a:xfrm>
          <a:prstGeom prst="rect">
            <a:avLst/>
          </a:prstGeom>
          <a:noFill/>
          <a:ln>
            <a:noFill/>
          </a:ln>
        </p:spPr>
      </p:sp>
      <p:sp>
        <p:nvSpPr>
          <p:cNvPr id="200" name="Google Shape;200;p29"/>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01" name="Shape 201"/>
        <p:cNvGrpSpPr/>
        <p:nvPr/>
      </p:nvGrpSpPr>
      <p:grpSpPr>
        <a:xfrm>
          <a:off x="0" y="0"/>
          <a:ext cx="0" cy="0"/>
          <a:chOff x="0" y="0"/>
          <a:chExt cx="0" cy="0"/>
        </a:xfrm>
      </p:grpSpPr>
      <p:sp>
        <p:nvSpPr>
          <p:cNvPr id="202" name="Google Shape;202;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3" name="Google Shape;203;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4" name="Google Shape;204;p3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05" name="Google Shape;205;p30"/>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30"/>
          <p:cNvSpPr/>
          <p:nvPr>
            <p:ph idx="2" type="pic"/>
          </p:nvPr>
        </p:nvSpPr>
        <p:spPr>
          <a:xfrm>
            <a:off x="1097280" y="2286000"/>
            <a:ext cx="2286000" cy="2286000"/>
          </a:xfrm>
          <a:prstGeom prst="rect">
            <a:avLst/>
          </a:prstGeom>
          <a:noFill/>
          <a:ln>
            <a:noFill/>
          </a:ln>
        </p:spPr>
      </p:sp>
      <p:sp>
        <p:nvSpPr>
          <p:cNvPr id="207" name="Google Shape;207;p30"/>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8" name="Google Shape;208;p30"/>
          <p:cNvSpPr/>
          <p:nvPr>
            <p:ph idx="4" type="pic"/>
          </p:nvPr>
        </p:nvSpPr>
        <p:spPr>
          <a:xfrm>
            <a:off x="4956048" y="2286000"/>
            <a:ext cx="2286000" cy="2286000"/>
          </a:xfrm>
          <a:prstGeom prst="rect">
            <a:avLst/>
          </a:prstGeom>
          <a:noFill/>
          <a:ln>
            <a:noFill/>
          </a:ln>
        </p:spPr>
      </p:sp>
      <p:sp>
        <p:nvSpPr>
          <p:cNvPr id="209" name="Google Shape;209;p30"/>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0" name="Google Shape;210;p30"/>
          <p:cNvSpPr/>
          <p:nvPr>
            <p:ph idx="6" type="pic"/>
          </p:nvPr>
        </p:nvSpPr>
        <p:spPr>
          <a:xfrm>
            <a:off x="8814816" y="2286000"/>
            <a:ext cx="2286000" cy="2286000"/>
          </a:xfrm>
          <a:prstGeom prst="rect">
            <a:avLst/>
          </a:prstGeom>
          <a:noFill/>
          <a:ln>
            <a:noFill/>
          </a:ln>
        </p:spPr>
      </p:sp>
      <p:sp>
        <p:nvSpPr>
          <p:cNvPr id="211" name="Google Shape;211;p30"/>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3">
            <a:alphaModFix/>
          </a:blip>
          <a:srcRect b="0" l="0" r="0" t="0"/>
          <a:stretch/>
        </p:blipFill>
        <p:spPr>
          <a:xfrm>
            <a:off x="6516510" y="6478270"/>
            <a:ext cx="3556000" cy="165100"/>
          </a:xfrm>
          <a:prstGeom prst="rect">
            <a:avLst/>
          </a:prstGeom>
          <a:noFill/>
          <a:ln>
            <a:noFill/>
          </a:ln>
        </p:spPr>
      </p:pic>
      <p:sp>
        <p:nvSpPr>
          <p:cNvPr id="23" name="Google Shape;23;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12" name="Shape 212"/>
        <p:cNvGrpSpPr/>
        <p:nvPr/>
      </p:nvGrpSpPr>
      <p:grpSpPr>
        <a:xfrm>
          <a:off x="0" y="0"/>
          <a:ext cx="0" cy="0"/>
          <a:chOff x="0" y="0"/>
          <a:chExt cx="0" cy="0"/>
        </a:xfrm>
      </p:grpSpPr>
      <p:sp>
        <p:nvSpPr>
          <p:cNvPr id="213" name="Google Shape;213;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4" name="Google Shape;214;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5" name="Google Shape;215;p3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16" name="Google Shape;216;p31"/>
          <p:cNvSpPr/>
          <p:nvPr>
            <p:ph idx="2" type="pic"/>
          </p:nvPr>
        </p:nvSpPr>
        <p:spPr>
          <a:xfrm>
            <a:off x="1097280" y="1097280"/>
            <a:ext cx="2286000" cy="2286000"/>
          </a:xfrm>
          <a:prstGeom prst="rect">
            <a:avLst/>
          </a:prstGeom>
          <a:noFill/>
          <a:ln>
            <a:noFill/>
          </a:ln>
        </p:spPr>
      </p:sp>
      <p:sp>
        <p:nvSpPr>
          <p:cNvPr id="217" name="Google Shape;217;p31"/>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31"/>
          <p:cNvSpPr/>
          <p:nvPr>
            <p:ph idx="3" type="pic"/>
          </p:nvPr>
        </p:nvSpPr>
        <p:spPr>
          <a:xfrm>
            <a:off x="4956048" y="1097280"/>
            <a:ext cx="2286000" cy="2286000"/>
          </a:xfrm>
          <a:prstGeom prst="rect">
            <a:avLst/>
          </a:prstGeom>
          <a:noFill/>
          <a:ln>
            <a:noFill/>
          </a:ln>
        </p:spPr>
      </p:sp>
      <p:sp>
        <p:nvSpPr>
          <p:cNvPr id="219" name="Google Shape;219;p31"/>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31"/>
          <p:cNvSpPr/>
          <p:nvPr>
            <p:ph idx="5" type="pic"/>
          </p:nvPr>
        </p:nvSpPr>
        <p:spPr>
          <a:xfrm>
            <a:off x="8814816" y="1097280"/>
            <a:ext cx="2286000" cy="2286000"/>
          </a:xfrm>
          <a:prstGeom prst="rect">
            <a:avLst/>
          </a:prstGeom>
          <a:noFill/>
          <a:ln>
            <a:noFill/>
          </a:ln>
        </p:spPr>
      </p:sp>
      <p:sp>
        <p:nvSpPr>
          <p:cNvPr id="221" name="Google Shape;221;p31"/>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22" name="Shape 222"/>
        <p:cNvGrpSpPr/>
        <p:nvPr/>
      </p:nvGrpSpPr>
      <p:grpSpPr>
        <a:xfrm>
          <a:off x="0" y="0"/>
          <a:ext cx="0" cy="0"/>
          <a:chOff x="0" y="0"/>
          <a:chExt cx="0" cy="0"/>
        </a:xfrm>
      </p:grpSpPr>
      <p:pic>
        <p:nvPicPr>
          <p:cNvPr id="223" name="Google Shape;223;p3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24" name="Google Shape;224;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32"/>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2"/>
          <p:cNvSpPr/>
          <p:nvPr>
            <p:ph idx="2" type="pic"/>
          </p:nvPr>
        </p:nvSpPr>
        <p:spPr>
          <a:xfrm>
            <a:off x="1097280" y="1097280"/>
            <a:ext cx="2286000" cy="2286000"/>
          </a:xfrm>
          <a:prstGeom prst="rect">
            <a:avLst/>
          </a:prstGeom>
          <a:noFill/>
          <a:ln>
            <a:noFill/>
          </a:ln>
        </p:spPr>
      </p:sp>
      <p:sp>
        <p:nvSpPr>
          <p:cNvPr id="227" name="Google Shape;227;p32"/>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8" name="Google Shape;228;p32"/>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32"/>
          <p:cNvSpPr/>
          <p:nvPr>
            <p:ph idx="4" type="pic"/>
          </p:nvPr>
        </p:nvSpPr>
        <p:spPr>
          <a:xfrm>
            <a:off x="4956048" y="1097280"/>
            <a:ext cx="2286000" cy="2286000"/>
          </a:xfrm>
          <a:prstGeom prst="rect">
            <a:avLst/>
          </a:prstGeom>
          <a:noFill/>
          <a:ln>
            <a:noFill/>
          </a:ln>
        </p:spPr>
      </p:sp>
      <p:sp>
        <p:nvSpPr>
          <p:cNvPr id="230" name="Google Shape;230;p32"/>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1" name="Google Shape;231;p32"/>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32"/>
          <p:cNvSpPr/>
          <p:nvPr>
            <p:ph idx="7" type="pic"/>
          </p:nvPr>
        </p:nvSpPr>
        <p:spPr>
          <a:xfrm>
            <a:off x="8814816" y="1097280"/>
            <a:ext cx="2286000" cy="2286000"/>
          </a:xfrm>
          <a:prstGeom prst="rect">
            <a:avLst/>
          </a:prstGeom>
          <a:noFill/>
          <a:ln>
            <a:noFill/>
          </a:ln>
        </p:spPr>
      </p:sp>
      <p:sp>
        <p:nvSpPr>
          <p:cNvPr id="233" name="Google Shape;233;p32"/>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4" name="Google Shape;234;p32"/>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235" name="Shape 235"/>
        <p:cNvGrpSpPr/>
        <p:nvPr/>
      </p:nvGrpSpPr>
      <p:grpSpPr>
        <a:xfrm>
          <a:off x="0" y="0"/>
          <a:ext cx="0" cy="0"/>
          <a:chOff x="0" y="0"/>
          <a:chExt cx="0" cy="0"/>
        </a:xfrm>
      </p:grpSpPr>
      <p:sp>
        <p:nvSpPr>
          <p:cNvPr id="236" name="Google Shape;236;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7" name="Google Shape;237;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8" name="Google Shape;238;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39" name="Google Shape;239;p33"/>
          <p:cNvSpPr/>
          <p:nvPr>
            <p:ph idx="2" type="pic"/>
          </p:nvPr>
        </p:nvSpPr>
        <p:spPr>
          <a:xfrm>
            <a:off x="365760" y="1238846"/>
            <a:ext cx="1554480" cy="1554480"/>
          </a:xfrm>
          <a:prstGeom prst="rect">
            <a:avLst/>
          </a:prstGeom>
          <a:noFill/>
          <a:ln>
            <a:noFill/>
          </a:ln>
        </p:spPr>
      </p:sp>
      <p:sp>
        <p:nvSpPr>
          <p:cNvPr id="240" name="Google Shape;240;p33"/>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33"/>
          <p:cNvSpPr/>
          <p:nvPr>
            <p:ph idx="3" type="pic"/>
          </p:nvPr>
        </p:nvSpPr>
        <p:spPr>
          <a:xfrm>
            <a:off x="365760" y="3008944"/>
            <a:ext cx="1554480" cy="1554480"/>
          </a:xfrm>
          <a:prstGeom prst="rect">
            <a:avLst/>
          </a:prstGeom>
          <a:noFill/>
          <a:ln>
            <a:noFill/>
          </a:ln>
        </p:spPr>
      </p:sp>
      <p:sp>
        <p:nvSpPr>
          <p:cNvPr id="242" name="Google Shape;242;p33"/>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33"/>
          <p:cNvSpPr/>
          <p:nvPr>
            <p:ph idx="5" type="pic"/>
          </p:nvPr>
        </p:nvSpPr>
        <p:spPr>
          <a:xfrm>
            <a:off x="365760" y="4776114"/>
            <a:ext cx="1554480" cy="1554480"/>
          </a:xfrm>
          <a:prstGeom prst="rect">
            <a:avLst/>
          </a:prstGeom>
          <a:noFill/>
          <a:ln>
            <a:noFill/>
          </a:ln>
        </p:spPr>
      </p:sp>
      <p:sp>
        <p:nvSpPr>
          <p:cNvPr id="244" name="Google Shape;244;p33"/>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45" name="Shape 245"/>
        <p:cNvGrpSpPr/>
        <p:nvPr/>
      </p:nvGrpSpPr>
      <p:grpSpPr>
        <a:xfrm>
          <a:off x="0" y="0"/>
          <a:ext cx="0" cy="0"/>
          <a:chOff x="0" y="0"/>
          <a:chExt cx="0" cy="0"/>
        </a:xfrm>
      </p:grpSpPr>
      <p:sp>
        <p:nvSpPr>
          <p:cNvPr id="246" name="Google Shape;246;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7" name="Google Shape;247;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8" name="Google Shape;248;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49" name="Google Shape;249;p34"/>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34"/>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4"/>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4"/>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34"/>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34"/>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34"/>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34"/>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34"/>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34"/>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4"/>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4"/>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261" name="Shape 261"/>
        <p:cNvGrpSpPr/>
        <p:nvPr/>
      </p:nvGrpSpPr>
      <p:grpSpPr>
        <a:xfrm>
          <a:off x="0" y="0"/>
          <a:ext cx="0" cy="0"/>
          <a:chOff x="0" y="0"/>
          <a:chExt cx="0" cy="0"/>
        </a:xfrm>
      </p:grpSpPr>
      <p:sp>
        <p:nvSpPr>
          <p:cNvPr id="262" name="Google Shape;262;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3" name="Google Shape;263;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4" name="Google Shape;264;p3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65" name="Google Shape;265;p35"/>
          <p:cNvSpPr/>
          <p:nvPr>
            <p:ph idx="2" type="pic"/>
          </p:nvPr>
        </p:nvSpPr>
        <p:spPr>
          <a:xfrm>
            <a:off x="365760" y="1238846"/>
            <a:ext cx="1554480" cy="1554480"/>
          </a:xfrm>
          <a:prstGeom prst="rect">
            <a:avLst/>
          </a:prstGeom>
          <a:noFill/>
          <a:ln>
            <a:noFill/>
          </a:ln>
        </p:spPr>
      </p:sp>
      <p:sp>
        <p:nvSpPr>
          <p:cNvPr id="266" name="Google Shape;266;p35"/>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35"/>
          <p:cNvSpPr/>
          <p:nvPr>
            <p:ph idx="3" type="pic"/>
          </p:nvPr>
        </p:nvSpPr>
        <p:spPr>
          <a:xfrm>
            <a:off x="365760" y="3008944"/>
            <a:ext cx="1554480" cy="1554480"/>
          </a:xfrm>
          <a:prstGeom prst="rect">
            <a:avLst/>
          </a:prstGeom>
          <a:noFill/>
          <a:ln>
            <a:noFill/>
          </a:ln>
        </p:spPr>
      </p:sp>
      <p:sp>
        <p:nvSpPr>
          <p:cNvPr id="268" name="Google Shape;268;p35"/>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35"/>
          <p:cNvSpPr/>
          <p:nvPr>
            <p:ph idx="5" type="pic"/>
          </p:nvPr>
        </p:nvSpPr>
        <p:spPr>
          <a:xfrm>
            <a:off x="365760" y="4776114"/>
            <a:ext cx="1554480" cy="1554480"/>
          </a:xfrm>
          <a:prstGeom prst="rect">
            <a:avLst/>
          </a:prstGeom>
          <a:noFill/>
          <a:ln>
            <a:noFill/>
          </a:ln>
        </p:spPr>
      </p:sp>
      <p:sp>
        <p:nvSpPr>
          <p:cNvPr id="270" name="Google Shape;270;p35"/>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35"/>
          <p:cNvSpPr/>
          <p:nvPr>
            <p:ph idx="7" type="pic"/>
          </p:nvPr>
        </p:nvSpPr>
        <p:spPr>
          <a:xfrm>
            <a:off x="6205152" y="1238846"/>
            <a:ext cx="1554480" cy="1554480"/>
          </a:xfrm>
          <a:prstGeom prst="rect">
            <a:avLst/>
          </a:prstGeom>
          <a:noFill/>
          <a:ln>
            <a:noFill/>
          </a:ln>
        </p:spPr>
      </p:sp>
      <p:sp>
        <p:nvSpPr>
          <p:cNvPr id="272" name="Google Shape;272;p35"/>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35"/>
          <p:cNvSpPr/>
          <p:nvPr>
            <p:ph idx="9" type="pic"/>
          </p:nvPr>
        </p:nvSpPr>
        <p:spPr>
          <a:xfrm>
            <a:off x="6205152" y="3008944"/>
            <a:ext cx="1554480" cy="1554480"/>
          </a:xfrm>
          <a:prstGeom prst="rect">
            <a:avLst/>
          </a:prstGeom>
          <a:noFill/>
          <a:ln>
            <a:noFill/>
          </a:ln>
        </p:spPr>
      </p:sp>
      <p:sp>
        <p:nvSpPr>
          <p:cNvPr id="274" name="Google Shape;274;p35"/>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35"/>
          <p:cNvSpPr/>
          <p:nvPr>
            <p:ph idx="14" type="pic"/>
          </p:nvPr>
        </p:nvSpPr>
        <p:spPr>
          <a:xfrm>
            <a:off x="6205152" y="4776114"/>
            <a:ext cx="1554480" cy="1554480"/>
          </a:xfrm>
          <a:prstGeom prst="rect">
            <a:avLst/>
          </a:prstGeom>
          <a:noFill/>
          <a:ln>
            <a:noFill/>
          </a:ln>
        </p:spPr>
      </p:sp>
      <p:sp>
        <p:nvSpPr>
          <p:cNvPr id="276" name="Google Shape;276;p35"/>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277" name="Shape 277"/>
        <p:cNvGrpSpPr/>
        <p:nvPr/>
      </p:nvGrpSpPr>
      <p:grpSpPr>
        <a:xfrm>
          <a:off x="0" y="0"/>
          <a:ext cx="0" cy="0"/>
          <a:chOff x="0" y="0"/>
          <a:chExt cx="0" cy="0"/>
        </a:xfrm>
      </p:grpSpPr>
      <p:sp>
        <p:nvSpPr>
          <p:cNvPr id="278" name="Google Shape;278;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79" name="Google Shape;279;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0" name="Google Shape;280;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1" name="Google Shape;281;p36"/>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36"/>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36"/>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36"/>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285" name="Shape 285"/>
        <p:cNvGrpSpPr/>
        <p:nvPr/>
      </p:nvGrpSpPr>
      <p:grpSpPr>
        <a:xfrm>
          <a:off x="0" y="0"/>
          <a:ext cx="0" cy="0"/>
          <a:chOff x="0" y="0"/>
          <a:chExt cx="0" cy="0"/>
        </a:xfrm>
      </p:grpSpPr>
      <p:sp>
        <p:nvSpPr>
          <p:cNvPr id="286" name="Google Shape;286;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7" name="Google Shape;287;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37"/>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9" name="Google Shape;289;p37"/>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37"/>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1" name="Google Shape;291;p37"/>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37"/>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3" name="Google Shape;293;p37"/>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37"/>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5" name="Google Shape;295;p37"/>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296" name="Shape 296"/>
        <p:cNvGrpSpPr/>
        <p:nvPr/>
      </p:nvGrpSpPr>
      <p:grpSpPr>
        <a:xfrm>
          <a:off x="0" y="0"/>
          <a:ext cx="0" cy="0"/>
          <a:chOff x="0" y="0"/>
          <a:chExt cx="0" cy="0"/>
        </a:xfrm>
      </p:grpSpPr>
      <p:sp>
        <p:nvSpPr>
          <p:cNvPr id="297" name="Google Shape;297;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8" name="Google Shape;298;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9" name="Google Shape;299;p38"/>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300" name="Google Shape;300;p38"/>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1" name="Google Shape;301;p38"/>
          <p:cNvSpPr/>
          <p:nvPr>
            <p:ph idx="2" type="pic"/>
          </p:nvPr>
        </p:nvSpPr>
        <p:spPr>
          <a:xfrm>
            <a:off x="638603" y="2269331"/>
            <a:ext cx="2286000" cy="2286000"/>
          </a:xfrm>
          <a:prstGeom prst="rect">
            <a:avLst/>
          </a:prstGeom>
          <a:noFill/>
          <a:ln>
            <a:noFill/>
          </a:ln>
        </p:spPr>
      </p:sp>
      <p:sp>
        <p:nvSpPr>
          <p:cNvPr id="302" name="Google Shape;302;p38"/>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8"/>
          <p:cNvSpPr/>
          <p:nvPr>
            <p:ph idx="4" type="pic"/>
          </p:nvPr>
        </p:nvSpPr>
        <p:spPr>
          <a:xfrm>
            <a:off x="3537251" y="2269331"/>
            <a:ext cx="2286000" cy="2286000"/>
          </a:xfrm>
          <a:prstGeom prst="rect">
            <a:avLst/>
          </a:prstGeom>
          <a:noFill/>
          <a:ln>
            <a:noFill/>
          </a:ln>
        </p:spPr>
      </p:sp>
      <p:sp>
        <p:nvSpPr>
          <p:cNvPr id="304" name="Google Shape;304;p38"/>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38"/>
          <p:cNvSpPr/>
          <p:nvPr>
            <p:ph idx="6" type="pic"/>
          </p:nvPr>
        </p:nvSpPr>
        <p:spPr>
          <a:xfrm>
            <a:off x="6435899" y="2269331"/>
            <a:ext cx="2286000" cy="2286000"/>
          </a:xfrm>
          <a:prstGeom prst="rect">
            <a:avLst/>
          </a:prstGeom>
          <a:noFill/>
          <a:ln>
            <a:noFill/>
          </a:ln>
        </p:spPr>
      </p:sp>
      <p:sp>
        <p:nvSpPr>
          <p:cNvPr id="306" name="Google Shape;306;p38"/>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38"/>
          <p:cNvSpPr/>
          <p:nvPr>
            <p:ph idx="8" type="pic"/>
          </p:nvPr>
        </p:nvSpPr>
        <p:spPr>
          <a:xfrm>
            <a:off x="9334547" y="2269331"/>
            <a:ext cx="2286000" cy="2286000"/>
          </a:xfrm>
          <a:prstGeom prst="rect">
            <a:avLst/>
          </a:prstGeom>
          <a:noFill/>
          <a:ln>
            <a:noFill/>
          </a:ln>
        </p:spPr>
      </p:sp>
      <p:sp>
        <p:nvSpPr>
          <p:cNvPr id="308" name="Google Shape;308;p38"/>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09" name="Shape 309"/>
        <p:cNvGrpSpPr/>
        <p:nvPr/>
      </p:nvGrpSpPr>
      <p:grpSpPr>
        <a:xfrm>
          <a:off x="0" y="0"/>
          <a:ext cx="0" cy="0"/>
          <a:chOff x="0" y="0"/>
          <a:chExt cx="0" cy="0"/>
        </a:xfrm>
      </p:grpSpPr>
      <p:pic>
        <p:nvPicPr>
          <p:cNvPr id="310" name="Google Shape;310;p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11" name="Google Shape;311;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3" name="Google Shape;313;p39"/>
          <p:cNvSpPr/>
          <p:nvPr>
            <p:ph idx="2" type="pic"/>
          </p:nvPr>
        </p:nvSpPr>
        <p:spPr>
          <a:xfrm>
            <a:off x="617220" y="1097280"/>
            <a:ext cx="2286000" cy="2286000"/>
          </a:xfrm>
          <a:prstGeom prst="rect">
            <a:avLst/>
          </a:prstGeom>
          <a:noFill/>
          <a:ln>
            <a:noFill/>
          </a:ln>
        </p:spPr>
      </p:sp>
      <p:sp>
        <p:nvSpPr>
          <p:cNvPr id="314" name="Google Shape;314;p39"/>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5" name="Google Shape;315;p39"/>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39"/>
          <p:cNvSpPr/>
          <p:nvPr>
            <p:ph idx="4" type="pic"/>
          </p:nvPr>
        </p:nvSpPr>
        <p:spPr>
          <a:xfrm>
            <a:off x="3512820" y="1097280"/>
            <a:ext cx="2286000" cy="2286000"/>
          </a:xfrm>
          <a:prstGeom prst="rect">
            <a:avLst/>
          </a:prstGeom>
          <a:noFill/>
          <a:ln>
            <a:noFill/>
          </a:ln>
        </p:spPr>
      </p:sp>
      <p:sp>
        <p:nvSpPr>
          <p:cNvPr id="317" name="Google Shape;317;p39"/>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8" name="Google Shape;318;p39"/>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39"/>
          <p:cNvSpPr/>
          <p:nvPr>
            <p:ph idx="7" type="pic"/>
          </p:nvPr>
        </p:nvSpPr>
        <p:spPr>
          <a:xfrm>
            <a:off x="6414516" y="1097280"/>
            <a:ext cx="2286000" cy="2286000"/>
          </a:xfrm>
          <a:prstGeom prst="rect">
            <a:avLst/>
          </a:prstGeom>
          <a:noFill/>
          <a:ln>
            <a:noFill/>
          </a:ln>
        </p:spPr>
      </p:sp>
      <p:sp>
        <p:nvSpPr>
          <p:cNvPr id="320" name="Google Shape;320;p39"/>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 name="Google Shape;321;p39"/>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39"/>
          <p:cNvSpPr/>
          <p:nvPr>
            <p:ph idx="13" type="pic"/>
          </p:nvPr>
        </p:nvSpPr>
        <p:spPr>
          <a:xfrm>
            <a:off x="9294876" y="1097280"/>
            <a:ext cx="2286000" cy="2286000"/>
          </a:xfrm>
          <a:prstGeom prst="rect">
            <a:avLst/>
          </a:prstGeom>
          <a:noFill/>
          <a:ln>
            <a:noFill/>
          </a:ln>
        </p:spPr>
      </p:sp>
      <p:sp>
        <p:nvSpPr>
          <p:cNvPr id="323" name="Google Shape;323;p39"/>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24" name="Google Shape;324;p39"/>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325" name="Shape 325"/>
        <p:cNvGrpSpPr/>
        <p:nvPr/>
      </p:nvGrpSpPr>
      <p:grpSpPr>
        <a:xfrm>
          <a:off x="0" y="0"/>
          <a:ext cx="0" cy="0"/>
          <a:chOff x="0" y="0"/>
          <a:chExt cx="0" cy="0"/>
        </a:xfrm>
      </p:grpSpPr>
      <p:pic>
        <p:nvPicPr>
          <p:cNvPr id="326" name="Google Shape;326;p4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27" name="Google Shape;327;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8" name="Google Shape;328;p4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9" name="Google Shape;329;p40"/>
          <p:cNvSpPr/>
          <p:nvPr>
            <p:ph idx="2" type="pic"/>
          </p:nvPr>
        </p:nvSpPr>
        <p:spPr>
          <a:xfrm>
            <a:off x="845820" y="1051560"/>
            <a:ext cx="1828800" cy="1828800"/>
          </a:xfrm>
          <a:prstGeom prst="rect">
            <a:avLst/>
          </a:prstGeom>
          <a:noFill/>
          <a:ln>
            <a:noFill/>
          </a:ln>
        </p:spPr>
      </p:sp>
      <p:sp>
        <p:nvSpPr>
          <p:cNvPr id="330" name="Google Shape;330;p40"/>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p40"/>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40"/>
          <p:cNvSpPr/>
          <p:nvPr>
            <p:ph idx="4" type="pic"/>
          </p:nvPr>
        </p:nvSpPr>
        <p:spPr>
          <a:xfrm>
            <a:off x="3738372" y="1051560"/>
            <a:ext cx="1828800" cy="1828800"/>
          </a:xfrm>
          <a:prstGeom prst="rect">
            <a:avLst/>
          </a:prstGeom>
          <a:noFill/>
          <a:ln>
            <a:noFill/>
          </a:ln>
        </p:spPr>
      </p:sp>
      <p:sp>
        <p:nvSpPr>
          <p:cNvPr id="333" name="Google Shape;333;p40"/>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40"/>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40"/>
          <p:cNvSpPr/>
          <p:nvPr>
            <p:ph idx="7" type="pic"/>
          </p:nvPr>
        </p:nvSpPr>
        <p:spPr>
          <a:xfrm>
            <a:off x="6630924" y="1051560"/>
            <a:ext cx="1828800" cy="1828800"/>
          </a:xfrm>
          <a:prstGeom prst="rect">
            <a:avLst/>
          </a:prstGeom>
          <a:noFill/>
          <a:ln>
            <a:noFill/>
          </a:ln>
        </p:spPr>
      </p:sp>
      <p:sp>
        <p:nvSpPr>
          <p:cNvPr id="336" name="Google Shape;336;p40"/>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40"/>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40"/>
          <p:cNvSpPr/>
          <p:nvPr>
            <p:ph idx="13" type="pic"/>
          </p:nvPr>
        </p:nvSpPr>
        <p:spPr>
          <a:xfrm>
            <a:off x="9523476" y="1051560"/>
            <a:ext cx="1828800" cy="1828800"/>
          </a:xfrm>
          <a:prstGeom prst="rect">
            <a:avLst/>
          </a:prstGeom>
          <a:noFill/>
          <a:ln>
            <a:noFill/>
          </a:ln>
        </p:spPr>
      </p:sp>
      <p:sp>
        <p:nvSpPr>
          <p:cNvPr id="339" name="Google Shape;339;p40"/>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40"/>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41" name="Shape 341"/>
        <p:cNvGrpSpPr/>
        <p:nvPr/>
      </p:nvGrpSpPr>
      <p:grpSpPr>
        <a:xfrm>
          <a:off x="0" y="0"/>
          <a:ext cx="0" cy="0"/>
          <a:chOff x="0" y="0"/>
          <a:chExt cx="0" cy="0"/>
        </a:xfrm>
      </p:grpSpPr>
      <p:pic>
        <p:nvPicPr>
          <p:cNvPr id="342" name="Google Shape;342;p4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43" name="Google Shape;343;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4" name="Google Shape;344;p4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41"/>
          <p:cNvSpPr/>
          <p:nvPr>
            <p:ph idx="2" type="pic"/>
          </p:nvPr>
        </p:nvSpPr>
        <p:spPr>
          <a:xfrm>
            <a:off x="1516380" y="1211176"/>
            <a:ext cx="1828800" cy="1828800"/>
          </a:xfrm>
          <a:prstGeom prst="rect">
            <a:avLst/>
          </a:prstGeom>
          <a:noFill/>
          <a:ln>
            <a:noFill/>
          </a:ln>
        </p:spPr>
      </p:sp>
      <p:sp>
        <p:nvSpPr>
          <p:cNvPr id="346" name="Google Shape;346;p41"/>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41"/>
          <p:cNvSpPr/>
          <p:nvPr>
            <p:ph idx="3" type="pic"/>
          </p:nvPr>
        </p:nvSpPr>
        <p:spPr>
          <a:xfrm>
            <a:off x="5181600" y="1211176"/>
            <a:ext cx="1828800" cy="1828800"/>
          </a:xfrm>
          <a:prstGeom prst="rect">
            <a:avLst/>
          </a:prstGeom>
          <a:noFill/>
          <a:ln>
            <a:noFill/>
          </a:ln>
        </p:spPr>
      </p:sp>
      <p:sp>
        <p:nvSpPr>
          <p:cNvPr id="348" name="Google Shape;348;p41"/>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41"/>
          <p:cNvSpPr/>
          <p:nvPr>
            <p:ph idx="5" type="pic"/>
          </p:nvPr>
        </p:nvSpPr>
        <p:spPr>
          <a:xfrm>
            <a:off x="8852916" y="1211176"/>
            <a:ext cx="1828800" cy="1828800"/>
          </a:xfrm>
          <a:prstGeom prst="rect">
            <a:avLst/>
          </a:prstGeom>
          <a:noFill/>
          <a:ln>
            <a:noFill/>
          </a:ln>
        </p:spPr>
      </p:sp>
      <p:sp>
        <p:nvSpPr>
          <p:cNvPr id="350" name="Google Shape;350;p41"/>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41"/>
          <p:cNvSpPr/>
          <p:nvPr>
            <p:ph idx="7" type="pic"/>
          </p:nvPr>
        </p:nvSpPr>
        <p:spPr>
          <a:xfrm>
            <a:off x="1516380" y="3866132"/>
            <a:ext cx="1828800" cy="1828800"/>
          </a:xfrm>
          <a:prstGeom prst="rect">
            <a:avLst/>
          </a:prstGeom>
          <a:noFill/>
          <a:ln>
            <a:noFill/>
          </a:ln>
        </p:spPr>
      </p:sp>
      <p:sp>
        <p:nvSpPr>
          <p:cNvPr id="352" name="Google Shape;352;p41"/>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41"/>
          <p:cNvSpPr/>
          <p:nvPr>
            <p:ph idx="9" type="pic"/>
          </p:nvPr>
        </p:nvSpPr>
        <p:spPr>
          <a:xfrm>
            <a:off x="5181600" y="3866132"/>
            <a:ext cx="1828800" cy="1828800"/>
          </a:xfrm>
          <a:prstGeom prst="rect">
            <a:avLst/>
          </a:prstGeom>
          <a:noFill/>
          <a:ln>
            <a:noFill/>
          </a:ln>
        </p:spPr>
      </p:sp>
      <p:sp>
        <p:nvSpPr>
          <p:cNvPr id="354" name="Google Shape;354;p41"/>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41"/>
          <p:cNvSpPr/>
          <p:nvPr>
            <p:ph idx="14" type="pic"/>
          </p:nvPr>
        </p:nvSpPr>
        <p:spPr>
          <a:xfrm>
            <a:off x="8852916" y="3866132"/>
            <a:ext cx="1828800" cy="1828800"/>
          </a:xfrm>
          <a:prstGeom prst="rect">
            <a:avLst/>
          </a:prstGeom>
          <a:noFill/>
          <a:ln>
            <a:noFill/>
          </a:ln>
        </p:spPr>
      </p:sp>
      <p:sp>
        <p:nvSpPr>
          <p:cNvPr id="356" name="Google Shape;356;p41"/>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57" name="Shape 357"/>
        <p:cNvGrpSpPr/>
        <p:nvPr/>
      </p:nvGrpSpPr>
      <p:grpSpPr>
        <a:xfrm>
          <a:off x="0" y="0"/>
          <a:ext cx="0" cy="0"/>
          <a:chOff x="0" y="0"/>
          <a:chExt cx="0" cy="0"/>
        </a:xfrm>
      </p:grpSpPr>
      <p:pic>
        <p:nvPicPr>
          <p:cNvPr id="358" name="Google Shape;358;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59" name="Google Shape;359;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60" name="Google Shape;360;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1" name="Google Shape;361;p42"/>
          <p:cNvSpPr/>
          <p:nvPr>
            <p:ph idx="2" type="pic"/>
          </p:nvPr>
        </p:nvSpPr>
        <p:spPr>
          <a:xfrm>
            <a:off x="640080" y="1162264"/>
            <a:ext cx="2286000" cy="2286000"/>
          </a:xfrm>
          <a:prstGeom prst="rect">
            <a:avLst/>
          </a:prstGeom>
          <a:noFill/>
          <a:ln>
            <a:noFill/>
          </a:ln>
        </p:spPr>
      </p:sp>
      <p:sp>
        <p:nvSpPr>
          <p:cNvPr id="362" name="Google Shape;362;p42"/>
          <p:cNvSpPr/>
          <p:nvPr>
            <p:ph idx="3" type="pic"/>
          </p:nvPr>
        </p:nvSpPr>
        <p:spPr>
          <a:xfrm>
            <a:off x="3517392" y="1162264"/>
            <a:ext cx="2286000" cy="2286000"/>
          </a:xfrm>
          <a:prstGeom prst="rect">
            <a:avLst/>
          </a:prstGeom>
          <a:noFill/>
          <a:ln>
            <a:noFill/>
          </a:ln>
        </p:spPr>
      </p:sp>
      <p:sp>
        <p:nvSpPr>
          <p:cNvPr id="363" name="Google Shape;363;p42"/>
          <p:cNvSpPr/>
          <p:nvPr>
            <p:ph idx="4" type="pic"/>
          </p:nvPr>
        </p:nvSpPr>
        <p:spPr>
          <a:xfrm>
            <a:off x="6394704" y="1162264"/>
            <a:ext cx="2286000" cy="2286000"/>
          </a:xfrm>
          <a:prstGeom prst="rect">
            <a:avLst/>
          </a:prstGeom>
          <a:noFill/>
          <a:ln>
            <a:noFill/>
          </a:ln>
        </p:spPr>
      </p:sp>
      <p:sp>
        <p:nvSpPr>
          <p:cNvPr id="364" name="Google Shape;364;p42"/>
          <p:cNvSpPr/>
          <p:nvPr>
            <p:ph idx="5" type="pic"/>
          </p:nvPr>
        </p:nvSpPr>
        <p:spPr>
          <a:xfrm>
            <a:off x="9272016" y="1162264"/>
            <a:ext cx="2286000" cy="2286000"/>
          </a:xfrm>
          <a:prstGeom prst="rect">
            <a:avLst/>
          </a:prstGeom>
          <a:noFill/>
          <a:ln>
            <a:noFill/>
          </a:ln>
        </p:spPr>
      </p:sp>
      <p:sp>
        <p:nvSpPr>
          <p:cNvPr id="365" name="Google Shape;365;p42"/>
          <p:cNvSpPr/>
          <p:nvPr>
            <p:ph idx="6" type="pic"/>
          </p:nvPr>
        </p:nvSpPr>
        <p:spPr>
          <a:xfrm>
            <a:off x="640080" y="3873273"/>
            <a:ext cx="2286000" cy="2286000"/>
          </a:xfrm>
          <a:prstGeom prst="rect">
            <a:avLst/>
          </a:prstGeom>
          <a:noFill/>
          <a:ln>
            <a:noFill/>
          </a:ln>
        </p:spPr>
      </p:sp>
      <p:sp>
        <p:nvSpPr>
          <p:cNvPr id="366" name="Google Shape;366;p42"/>
          <p:cNvSpPr/>
          <p:nvPr>
            <p:ph idx="7" type="pic"/>
          </p:nvPr>
        </p:nvSpPr>
        <p:spPr>
          <a:xfrm>
            <a:off x="3517392" y="3873273"/>
            <a:ext cx="2286000" cy="2286000"/>
          </a:xfrm>
          <a:prstGeom prst="rect">
            <a:avLst/>
          </a:prstGeom>
          <a:noFill/>
          <a:ln>
            <a:noFill/>
          </a:ln>
        </p:spPr>
      </p:sp>
      <p:sp>
        <p:nvSpPr>
          <p:cNvPr id="367" name="Google Shape;367;p42"/>
          <p:cNvSpPr/>
          <p:nvPr>
            <p:ph idx="8" type="pic"/>
          </p:nvPr>
        </p:nvSpPr>
        <p:spPr>
          <a:xfrm>
            <a:off x="6394704" y="3873273"/>
            <a:ext cx="2286000" cy="2286000"/>
          </a:xfrm>
          <a:prstGeom prst="rect">
            <a:avLst/>
          </a:prstGeom>
          <a:noFill/>
          <a:ln>
            <a:noFill/>
          </a:ln>
        </p:spPr>
      </p:sp>
      <p:sp>
        <p:nvSpPr>
          <p:cNvPr id="368" name="Google Shape;368;p42"/>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369" name="Shape 369"/>
        <p:cNvGrpSpPr/>
        <p:nvPr/>
      </p:nvGrpSpPr>
      <p:grpSpPr>
        <a:xfrm>
          <a:off x="0" y="0"/>
          <a:ext cx="0" cy="0"/>
          <a:chOff x="0" y="0"/>
          <a:chExt cx="0" cy="0"/>
        </a:xfrm>
      </p:grpSpPr>
      <p:pic>
        <p:nvPicPr>
          <p:cNvPr id="370" name="Google Shape;370;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1" name="Google Shape;371;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2" name="Google Shape;372;p4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43"/>
          <p:cNvSpPr/>
          <p:nvPr>
            <p:ph idx="2" type="pic"/>
          </p:nvPr>
        </p:nvSpPr>
        <p:spPr>
          <a:xfrm>
            <a:off x="960120" y="1272940"/>
            <a:ext cx="1645920" cy="1648911"/>
          </a:xfrm>
          <a:prstGeom prst="rect">
            <a:avLst/>
          </a:prstGeom>
          <a:noFill/>
          <a:ln>
            <a:noFill/>
          </a:ln>
        </p:spPr>
      </p:sp>
      <p:sp>
        <p:nvSpPr>
          <p:cNvPr id="374" name="Google Shape;374;p43"/>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43"/>
          <p:cNvSpPr/>
          <p:nvPr>
            <p:ph idx="3" type="pic"/>
          </p:nvPr>
        </p:nvSpPr>
        <p:spPr>
          <a:xfrm>
            <a:off x="3837432" y="1272940"/>
            <a:ext cx="1645920" cy="1648911"/>
          </a:xfrm>
          <a:prstGeom prst="rect">
            <a:avLst/>
          </a:prstGeom>
          <a:noFill/>
          <a:ln>
            <a:noFill/>
          </a:ln>
        </p:spPr>
      </p:sp>
      <p:sp>
        <p:nvSpPr>
          <p:cNvPr id="376" name="Google Shape;376;p43"/>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43"/>
          <p:cNvSpPr/>
          <p:nvPr>
            <p:ph idx="5" type="pic"/>
          </p:nvPr>
        </p:nvSpPr>
        <p:spPr>
          <a:xfrm>
            <a:off x="6714744" y="1272940"/>
            <a:ext cx="1645920" cy="1648911"/>
          </a:xfrm>
          <a:prstGeom prst="rect">
            <a:avLst/>
          </a:prstGeom>
          <a:noFill/>
          <a:ln>
            <a:noFill/>
          </a:ln>
        </p:spPr>
      </p:sp>
      <p:sp>
        <p:nvSpPr>
          <p:cNvPr id="378" name="Google Shape;378;p43"/>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43"/>
          <p:cNvSpPr/>
          <p:nvPr>
            <p:ph idx="7" type="pic"/>
          </p:nvPr>
        </p:nvSpPr>
        <p:spPr>
          <a:xfrm>
            <a:off x="9592056" y="1272940"/>
            <a:ext cx="1645920" cy="1648911"/>
          </a:xfrm>
          <a:prstGeom prst="rect">
            <a:avLst/>
          </a:prstGeom>
          <a:noFill/>
          <a:ln>
            <a:noFill/>
          </a:ln>
        </p:spPr>
      </p:sp>
      <p:sp>
        <p:nvSpPr>
          <p:cNvPr id="380" name="Google Shape;380;p43"/>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43"/>
          <p:cNvSpPr/>
          <p:nvPr>
            <p:ph idx="9" type="pic"/>
          </p:nvPr>
        </p:nvSpPr>
        <p:spPr>
          <a:xfrm>
            <a:off x="960120" y="3814574"/>
            <a:ext cx="1645920" cy="1648911"/>
          </a:xfrm>
          <a:prstGeom prst="rect">
            <a:avLst/>
          </a:prstGeom>
          <a:noFill/>
          <a:ln>
            <a:noFill/>
          </a:ln>
        </p:spPr>
      </p:sp>
      <p:sp>
        <p:nvSpPr>
          <p:cNvPr id="382" name="Google Shape;382;p43"/>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43"/>
          <p:cNvSpPr/>
          <p:nvPr>
            <p:ph idx="14" type="pic"/>
          </p:nvPr>
        </p:nvSpPr>
        <p:spPr>
          <a:xfrm>
            <a:off x="3837432" y="3814574"/>
            <a:ext cx="1645920" cy="1648911"/>
          </a:xfrm>
          <a:prstGeom prst="rect">
            <a:avLst/>
          </a:prstGeom>
          <a:noFill/>
          <a:ln>
            <a:noFill/>
          </a:ln>
        </p:spPr>
      </p:sp>
      <p:sp>
        <p:nvSpPr>
          <p:cNvPr id="384" name="Google Shape;384;p43"/>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43"/>
          <p:cNvSpPr/>
          <p:nvPr>
            <p:ph idx="16" type="pic"/>
          </p:nvPr>
        </p:nvSpPr>
        <p:spPr>
          <a:xfrm>
            <a:off x="6714744" y="3814574"/>
            <a:ext cx="1645920" cy="1648911"/>
          </a:xfrm>
          <a:prstGeom prst="rect">
            <a:avLst/>
          </a:prstGeom>
          <a:noFill/>
          <a:ln>
            <a:noFill/>
          </a:ln>
        </p:spPr>
      </p:sp>
      <p:sp>
        <p:nvSpPr>
          <p:cNvPr id="386" name="Google Shape;386;p43"/>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7" name="Google Shape;387;p43"/>
          <p:cNvSpPr/>
          <p:nvPr>
            <p:ph idx="18" type="pic"/>
          </p:nvPr>
        </p:nvSpPr>
        <p:spPr>
          <a:xfrm>
            <a:off x="9592056" y="3814574"/>
            <a:ext cx="1645920" cy="1648911"/>
          </a:xfrm>
          <a:prstGeom prst="rect">
            <a:avLst/>
          </a:prstGeom>
          <a:noFill/>
          <a:ln>
            <a:noFill/>
          </a:ln>
        </p:spPr>
      </p:sp>
      <p:sp>
        <p:nvSpPr>
          <p:cNvPr id="388" name="Google Shape;388;p43"/>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389" name="Shape 389"/>
        <p:cNvGrpSpPr/>
        <p:nvPr/>
      </p:nvGrpSpPr>
      <p:grpSpPr>
        <a:xfrm>
          <a:off x="0" y="0"/>
          <a:ext cx="0" cy="0"/>
          <a:chOff x="0" y="0"/>
          <a:chExt cx="0" cy="0"/>
        </a:xfrm>
      </p:grpSpPr>
      <p:pic>
        <p:nvPicPr>
          <p:cNvPr id="390" name="Google Shape;390;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91" name="Google Shape;391;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4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44"/>
          <p:cNvSpPr/>
          <p:nvPr>
            <p:ph idx="2" type="pic"/>
          </p:nvPr>
        </p:nvSpPr>
        <p:spPr>
          <a:xfrm>
            <a:off x="960120" y="1112520"/>
            <a:ext cx="1645920" cy="1648911"/>
          </a:xfrm>
          <a:prstGeom prst="rect">
            <a:avLst/>
          </a:prstGeom>
          <a:noFill/>
          <a:ln>
            <a:noFill/>
          </a:ln>
        </p:spPr>
      </p:sp>
      <p:sp>
        <p:nvSpPr>
          <p:cNvPr id="394" name="Google Shape;394;p44"/>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44"/>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44"/>
          <p:cNvSpPr/>
          <p:nvPr>
            <p:ph idx="4" type="pic"/>
          </p:nvPr>
        </p:nvSpPr>
        <p:spPr>
          <a:xfrm>
            <a:off x="3837432" y="1112520"/>
            <a:ext cx="1645920" cy="1648911"/>
          </a:xfrm>
          <a:prstGeom prst="rect">
            <a:avLst/>
          </a:prstGeom>
          <a:noFill/>
          <a:ln>
            <a:noFill/>
          </a:ln>
        </p:spPr>
      </p:sp>
      <p:sp>
        <p:nvSpPr>
          <p:cNvPr id="397" name="Google Shape;397;p44"/>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44"/>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44"/>
          <p:cNvSpPr/>
          <p:nvPr>
            <p:ph idx="7" type="pic"/>
          </p:nvPr>
        </p:nvSpPr>
        <p:spPr>
          <a:xfrm>
            <a:off x="6714744" y="1112520"/>
            <a:ext cx="1645920" cy="1648911"/>
          </a:xfrm>
          <a:prstGeom prst="rect">
            <a:avLst/>
          </a:prstGeom>
          <a:noFill/>
          <a:ln>
            <a:noFill/>
          </a:ln>
        </p:spPr>
      </p:sp>
      <p:sp>
        <p:nvSpPr>
          <p:cNvPr id="400" name="Google Shape;400;p44"/>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44"/>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44"/>
          <p:cNvSpPr/>
          <p:nvPr>
            <p:ph idx="13" type="pic"/>
          </p:nvPr>
        </p:nvSpPr>
        <p:spPr>
          <a:xfrm>
            <a:off x="9592056" y="1112520"/>
            <a:ext cx="1645920" cy="1648911"/>
          </a:xfrm>
          <a:prstGeom prst="rect">
            <a:avLst/>
          </a:prstGeom>
          <a:noFill/>
          <a:ln>
            <a:noFill/>
          </a:ln>
        </p:spPr>
      </p:sp>
      <p:sp>
        <p:nvSpPr>
          <p:cNvPr id="403" name="Google Shape;403;p44"/>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44"/>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44"/>
          <p:cNvSpPr/>
          <p:nvPr>
            <p:ph idx="16" type="pic"/>
          </p:nvPr>
        </p:nvSpPr>
        <p:spPr>
          <a:xfrm>
            <a:off x="960120" y="3814574"/>
            <a:ext cx="1645920" cy="1648911"/>
          </a:xfrm>
          <a:prstGeom prst="rect">
            <a:avLst/>
          </a:prstGeom>
          <a:noFill/>
          <a:ln>
            <a:noFill/>
          </a:ln>
        </p:spPr>
      </p:sp>
      <p:sp>
        <p:nvSpPr>
          <p:cNvPr id="406" name="Google Shape;406;p44"/>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44"/>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44"/>
          <p:cNvSpPr/>
          <p:nvPr>
            <p:ph idx="19" type="pic"/>
          </p:nvPr>
        </p:nvSpPr>
        <p:spPr>
          <a:xfrm>
            <a:off x="3837432" y="3814574"/>
            <a:ext cx="1645920" cy="1648911"/>
          </a:xfrm>
          <a:prstGeom prst="rect">
            <a:avLst/>
          </a:prstGeom>
          <a:noFill/>
          <a:ln>
            <a:noFill/>
          </a:ln>
        </p:spPr>
      </p:sp>
      <p:sp>
        <p:nvSpPr>
          <p:cNvPr id="409" name="Google Shape;409;p44"/>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44"/>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4"/>
          <p:cNvSpPr/>
          <p:nvPr>
            <p:ph idx="22" type="pic"/>
          </p:nvPr>
        </p:nvSpPr>
        <p:spPr>
          <a:xfrm>
            <a:off x="6714744" y="3814574"/>
            <a:ext cx="1645920" cy="1648911"/>
          </a:xfrm>
          <a:prstGeom prst="rect">
            <a:avLst/>
          </a:prstGeom>
          <a:noFill/>
          <a:ln>
            <a:noFill/>
          </a:ln>
        </p:spPr>
      </p:sp>
      <p:sp>
        <p:nvSpPr>
          <p:cNvPr id="412" name="Google Shape;412;p44"/>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44"/>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 name="Google Shape;414;p44"/>
          <p:cNvSpPr/>
          <p:nvPr>
            <p:ph idx="25" type="pic"/>
          </p:nvPr>
        </p:nvSpPr>
        <p:spPr>
          <a:xfrm>
            <a:off x="9592056" y="3814574"/>
            <a:ext cx="1645920" cy="1648911"/>
          </a:xfrm>
          <a:prstGeom prst="rect">
            <a:avLst/>
          </a:prstGeom>
          <a:noFill/>
          <a:ln>
            <a:noFill/>
          </a:ln>
        </p:spPr>
      </p:sp>
      <p:sp>
        <p:nvSpPr>
          <p:cNvPr id="415" name="Google Shape;415;p44"/>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44"/>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417" name="Shape 417"/>
        <p:cNvGrpSpPr/>
        <p:nvPr/>
      </p:nvGrpSpPr>
      <p:grpSpPr>
        <a:xfrm>
          <a:off x="0" y="0"/>
          <a:ext cx="0" cy="0"/>
          <a:chOff x="0" y="0"/>
          <a:chExt cx="0" cy="0"/>
        </a:xfrm>
      </p:grpSpPr>
      <p:sp>
        <p:nvSpPr>
          <p:cNvPr id="418" name="Google Shape;418;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19" name="Google Shape;419;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20" name="Google Shape;420;p4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21" name="Shape 421"/>
        <p:cNvGrpSpPr/>
        <p:nvPr/>
      </p:nvGrpSpPr>
      <p:grpSpPr>
        <a:xfrm>
          <a:off x="0" y="0"/>
          <a:ext cx="0" cy="0"/>
          <a:chOff x="0" y="0"/>
          <a:chExt cx="0" cy="0"/>
        </a:xfrm>
      </p:grpSpPr>
      <p:sp>
        <p:nvSpPr>
          <p:cNvPr id="422" name="Google Shape;422;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23" name="Google Shape;423;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24" name="Shape 424"/>
        <p:cNvGrpSpPr/>
        <p:nvPr/>
      </p:nvGrpSpPr>
      <p:grpSpPr>
        <a:xfrm>
          <a:off x="0" y="0"/>
          <a:ext cx="0" cy="0"/>
          <a:chOff x="0" y="0"/>
          <a:chExt cx="0" cy="0"/>
        </a:xfrm>
      </p:grpSpPr>
      <p:sp>
        <p:nvSpPr>
          <p:cNvPr id="425" name="Google Shape;425;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26" name="Google Shape;426;p47"/>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7" name="Google Shape;427;p47"/>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0" name="Google Shape;430;p48"/>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48"/>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p48"/>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48"/>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4" name="Google Shape;434;p48"/>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48"/>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48"/>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48"/>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48"/>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48"/>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48"/>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48"/>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48"/>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48"/>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48"/>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48"/>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6" name="Google Shape;446;p4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47" name="Shape 447"/>
        <p:cNvGrpSpPr/>
        <p:nvPr/>
      </p:nvGrpSpPr>
      <p:grpSpPr>
        <a:xfrm>
          <a:off x="0" y="0"/>
          <a:ext cx="0" cy="0"/>
          <a:chOff x="0" y="0"/>
          <a:chExt cx="0" cy="0"/>
        </a:xfrm>
      </p:grpSpPr>
      <p:sp>
        <p:nvSpPr>
          <p:cNvPr id="448" name="Google Shape;448;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9" name="Google Shape;449;p4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4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4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4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49"/>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4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49"/>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4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49"/>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4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4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4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4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4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4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4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65" name="Shape 465"/>
        <p:cNvGrpSpPr/>
        <p:nvPr/>
      </p:nvGrpSpPr>
      <p:grpSpPr>
        <a:xfrm>
          <a:off x="0" y="0"/>
          <a:ext cx="0" cy="0"/>
          <a:chOff x="0" y="0"/>
          <a:chExt cx="0" cy="0"/>
        </a:xfrm>
      </p:grpSpPr>
      <p:sp>
        <p:nvSpPr>
          <p:cNvPr id="466" name="Google Shape;466;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67" name="Google Shape;467;p5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8" name="Google Shape;468;p50"/>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0"/>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50"/>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1" name="Google Shape;471;p5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72" name="Shape 472"/>
        <p:cNvGrpSpPr/>
        <p:nvPr/>
      </p:nvGrpSpPr>
      <p:grpSpPr>
        <a:xfrm>
          <a:off x="0" y="0"/>
          <a:ext cx="0" cy="0"/>
          <a:chOff x="0" y="0"/>
          <a:chExt cx="0" cy="0"/>
        </a:xfrm>
      </p:grpSpPr>
      <p:pic>
        <p:nvPicPr>
          <p:cNvPr id="473" name="Google Shape;473;p51"/>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474" name="Google Shape;474;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5" name="Google Shape;475;p5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6" name="Google Shape;476;p5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51"/>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51"/>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479" name="Shape 479"/>
        <p:cNvGrpSpPr/>
        <p:nvPr/>
      </p:nvGrpSpPr>
      <p:grpSpPr>
        <a:xfrm>
          <a:off x="0" y="0"/>
          <a:ext cx="0" cy="0"/>
          <a:chOff x="0" y="0"/>
          <a:chExt cx="0" cy="0"/>
        </a:xfrm>
      </p:grpSpPr>
      <p:pic>
        <p:nvPicPr>
          <p:cNvPr id="480" name="Google Shape;480;p52"/>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481" name="Google Shape;481;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2" name="Google Shape;482;p52"/>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3" name="Google Shape;483;p52"/>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52"/>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 name="Google Shape;485;p52"/>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52"/>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52"/>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2"/>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2"/>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52"/>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491" name="Shape 491"/>
        <p:cNvGrpSpPr/>
        <p:nvPr/>
      </p:nvGrpSpPr>
      <p:grpSpPr>
        <a:xfrm>
          <a:off x="0" y="0"/>
          <a:ext cx="0" cy="0"/>
          <a:chOff x="0" y="0"/>
          <a:chExt cx="0" cy="0"/>
        </a:xfrm>
      </p:grpSpPr>
      <p:pic>
        <p:nvPicPr>
          <p:cNvPr id="492" name="Google Shape;492;p53"/>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493" name="Google Shape;493;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5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5" name="Google Shape;495;p5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5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5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54"/>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505" name="Google Shape;505;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6" name="Google Shape;506;p54"/>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7" name="Google Shape;507;p54"/>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54"/>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54"/>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54"/>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4"/>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54"/>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54"/>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54"/>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54"/>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54"/>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4"/>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4"/>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4"/>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4"/>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4"/>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22" name="Shape 522"/>
        <p:cNvGrpSpPr/>
        <p:nvPr/>
      </p:nvGrpSpPr>
      <p:grpSpPr>
        <a:xfrm>
          <a:off x="0" y="0"/>
          <a:ext cx="0" cy="0"/>
          <a:chOff x="0" y="0"/>
          <a:chExt cx="0" cy="0"/>
        </a:xfrm>
      </p:grpSpPr>
      <p:pic>
        <p:nvPicPr>
          <p:cNvPr id="523" name="Google Shape;523;p55"/>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524" name="Google Shape;524;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5" name="Google Shape;525;p55"/>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6" name="Google Shape;526;p55"/>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7" name="Google Shape;527;p5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55"/>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5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41" name="Shape 541"/>
        <p:cNvGrpSpPr/>
        <p:nvPr/>
      </p:nvGrpSpPr>
      <p:grpSpPr>
        <a:xfrm>
          <a:off x="0" y="0"/>
          <a:ext cx="0" cy="0"/>
          <a:chOff x="0" y="0"/>
          <a:chExt cx="0" cy="0"/>
        </a:xfrm>
      </p:grpSpPr>
      <p:pic>
        <p:nvPicPr>
          <p:cNvPr id="542" name="Google Shape;542;p56"/>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543" name="Google Shape;543;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4" name="Google Shape;544;p56"/>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5" name="Google Shape;545;p56"/>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6"/>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56"/>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48" name="Shape 548"/>
        <p:cNvGrpSpPr/>
        <p:nvPr/>
      </p:nvGrpSpPr>
      <p:grpSpPr>
        <a:xfrm>
          <a:off x="0" y="0"/>
          <a:ext cx="0" cy="0"/>
          <a:chOff x="0" y="0"/>
          <a:chExt cx="0" cy="0"/>
        </a:xfrm>
      </p:grpSpPr>
      <p:pic>
        <p:nvPicPr>
          <p:cNvPr id="549" name="Google Shape;549;p57"/>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550" name="Google Shape;550;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1" name="Google Shape;551;p5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2" name="Google Shape;552;p57"/>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5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5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55" name="Shape 555"/>
        <p:cNvGrpSpPr/>
        <p:nvPr/>
      </p:nvGrpSpPr>
      <p:grpSpPr>
        <a:xfrm>
          <a:off x="0" y="0"/>
          <a:ext cx="0" cy="0"/>
          <a:chOff x="0" y="0"/>
          <a:chExt cx="0" cy="0"/>
        </a:xfrm>
      </p:grpSpPr>
      <p:pic>
        <p:nvPicPr>
          <p:cNvPr id="556" name="Google Shape;556;p58"/>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557" name="Google Shape;557;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8" name="Google Shape;558;p5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59" name="Google Shape;559;p58"/>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sp>
        <p:nvSpPr>
          <p:cNvPr id="560" name="Google Shape;560;p58"/>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61" name="Shape 561"/>
        <p:cNvGrpSpPr/>
        <p:nvPr/>
      </p:nvGrpSpPr>
      <p:grpSpPr>
        <a:xfrm>
          <a:off x="0" y="0"/>
          <a:ext cx="0" cy="0"/>
          <a:chOff x="0" y="0"/>
          <a:chExt cx="0" cy="0"/>
        </a:xfrm>
      </p:grpSpPr>
      <p:pic>
        <p:nvPicPr>
          <p:cNvPr id="562" name="Google Shape;562;p59"/>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563" name="Google Shape;563;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4" name="Google Shape;564;p59"/>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5" name="Google Shape;565;p59"/>
          <p:cNvPicPr preferRelativeResize="0"/>
          <p:nvPr/>
        </p:nvPicPr>
        <p:blipFill rotWithShape="1">
          <a:blip r:embed="rId3">
            <a:alphaModFix/>
          </a:blip>
          <a:srcRect b="0" l="0" r="0" t="0"/>
          <a:stretch/>
        </p:blipFill>
        <p:spPr>
          <a:xfrm rot="5400000">
            <a:off x="7636951" y="3348031"/>
            <a:ext cx="6126480" cy="45720"/>
          </a:xfrm>
          <a:prstGeom prst="rect">
            <a:avLst/>
          </a:prstGeom>
          <a:noFill/>
          <a:ln>
            <a:noFill/>
          </a:ln>
        </p:spPr>
      </p:pic>
      <p:sp>
        <p:nvSpPr>
          <p:cNvPr id="566" name="Google Shape;566;p59"/>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67" name="Shape 567"/>
        <p:cNvGrpSpPr/>
        <p:nvPr/>
      </p:nvGrpSpPr>
      <p:grpSpPr>
        <a:xfrm>
          <a:off x="0" y="0"/>
          <a:ext cx="0" cy="0"/>
          <a:chOff x="0" y="0"/>
          <a:chExt cx="0" cy="0"/>
        </a:xfrm>
      </p:grpSpPr>
      <p:pic>
        <p:nvPicPr>
          <p:cNvPr id="568" name="Google Shape;568;p60"/>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569" name="Google Shape;569;p60"/>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3">
            <a:alphaModFix/>
          </a:blip>
          <a:srcRect b="0" l="0" r="0" t="0"/>
          <a:stretch/>
        </p:blipFill>
        <p:spPr>
          <a:xfrm>
            <a:off x="6311948" y="6510020"/>
            <a:ext cx="3556000" cy="165100"/>
          </a:xfrm>
          <a:prstGeom prst="rect">
            <a:avLst/>
          </a:prstGeom>
          <a:noFill/>
          <a:ln>
            <a:noFill/>
          </a:ln>
        </p:spPr>
      </p:pic>
      <p:sp>
        <p:nvSpPr>
          <p:cNvPr id="40" name="Google Shape;40;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44" name="Shape 44"/>
        <p:cNvGrpSpPr/>
        <p:nvPr/>
      </p:nvGrpSpPr>
      <p:grpSpPr>
        <a:xfrm>
          <a:off x="0" y="0"/>
          <a:ext cx="0" cy="0"/>
          <a:chOff x="0" y="0"/>
          <a:chExt cx="0" cy="0"/>
        </a:xfrm>
      </p:grpSpPr>
      <p:grpSp>
        <p:nvGrpSpPr>
          <p:cNvPr id="45" name="Google Shape;45;p8"/>
          <p:cNvGrpSpPr/>
          <p:nvPr/>
        </p:nvGrpSpPr>
        <p:grpSpPr>
          <a:xfrm>
            <a:off x="365759" y="1028377"/>
            <a:ext cx="11484864" cy="5509260"/>
            <a:chOff x="365759" y="1028377"/>
            <a:chExt cx="11484864" cy="5509260"/>
          </a:xfrm>
        </p:grpSpPr>
        <p:pic>
          <p:nvPicPr>
            <p:cNvPr id="46" name="Google Shape;46;p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47" name="Google Shape;47;p8"/>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48" name="Google Shape;48;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8"/>
          <p:cNvSpPr/>
          <p:nvPr>
            <p:ph idx="2" type="pic"/>
          </p:nvPr>
        </p:nvSpPr>
        <p:spPr>
          <a:xfrm>
            <a:off x="531884" y="2182807"/>
            <a:ext cx="2286000" cy="2286000"/>
          </a:xfrm>
          <a:prstGeom prst="rect">
            <a:avLst/>
          </a:prstGeom>
          <a:noFill/>
          <a:ln>
            <a:noFill/>
          </a:ln>
        </p:spPr>
      </p:sp>
      <p:sp>
        <p:nvSpPr>
          <p:cNvPr id="51" name="Google Shape;51;p8"/>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53" name="Shape 53"/>
        <p:cNvGrpSpPr/>
        <p:nvPr/>
      </p:nvGrpSpPr>
      <p:grpSpPr>
        <a:xfrm>
          <a:off x="0" y="0"/>
          <a:ext cx="0" cy="0"/>
          <a:chOff x="0" y="0"/>
          <a:chExt cx="0" cy="0"/>
        </a:xfrm>
      </p:grpSpPr>
      <p:sp>
        <p:nvSpPr>
          <p:cNvPr id="54" name="Google Shape;54;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55" name="Google Shape;55;p9"/>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56" name="Google Shape;56;p9"/>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57" name="Shape 57"/>
        <p:cNvGrpSpPr/>
        <p:nvPr/>
      </p:nvGrpSpPr>
      <p:grpSpPr>
        <a:xfrm>
          <a:off x="0" y="0"/>
          <a:ext cx="0" cy="0"/>
          <a:chOff x="0" y="0"/>
          <a:chExt cx="0" cy="0"/>
        </a:xfrm>
      </p:grpSpPr>
      <p:sp>
        <p:nvSpPr>
          <p:cNvPr id="58" name="Google Shape;58;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1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0"/>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0"/>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3" Type="http://schemas.openxmlformats.org/officeDocument/2006/relationships/theme" Target="../theme/theme1.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0" r="0" t="0"/>
          <a:stretch/>
        </p:blipFill>
        <p:spPr>
          <a:xfrm>
            <a:off x="4305300" y="6540500"/>
            <a:ext cx="3556000" cy="165100"/>
          </a:xfrm>
          <a:prstGeom prst="rect">
            <a:avLst/>
          </a:prstGeom>
          <a:noFill/>
          <a:ln>
            <a:noFill/>
          </a:ln>
        </p:spPr>
      </p:pic>
      <p:sp>
        <p:nvSpPr>
          <p:cNvPr id="7" name="Google Shape;7;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10" name="Google Shape;10;p1"/>
          <p:cNvPicPr preferRelativeResize="0"/>
          <p:nvPr/>
        </p:nvPicPr>
        <p:blipFill rotWithShape="1">
          <a:blip r:embed="rId3">
            <a:alphaModFix/>
          </a:blip>
          <a:srcRect b="0" l="0" r="0" t="0"/>
          <a:stretch/>
        </p:blipFill>
        <p:spPr>
          <a:xfrm>
            <a:off x="243599" y="6445721"/>
            <a:ext cx="366979"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33.png"/><Relationship Id="rId7"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3.png"/><Relationship Id="rId7" Type="http://schemas.openxmlformats.org/officeDocument/2006/relationships/image" Target="../media/image39.png"/><Relationship Id="rId8" Type="http://schemas.openxmlformats.org/officeDocument/2006/relationships/image" Target="../media/image43.png"/><Relationship Id="rId10"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32.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47.png"/><Relationship Id="rId6"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48.png"/><Relationship Id="rId6" Type="http://schemas.openxmlformats.org/officeDocument/2006/relationships/image" Target="../media/image37.png"/><Relationship Id="rId7" Type="http://schemas.openxmlformats.org/officeDocument/2006/relationships/image" Target="../media/image49.png"/><Relationship Id="rId8"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57.png"/><Relationship Id="rId4"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36.png"/><Relationship Id="rId7"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62.png"/><Relationship Id="rId6" Type="http://schemas.openxmlformats.org/officeDocument/2006/relationships/image" Target="../media/image64.png"/><Relationship Id="rId7" Type="http://schemas.openxmlformats.org/officeDocument/2006/relationships/image" Target="../media/image36.png"/><Relationship Id="rId8" Type="http://schemas.openxmlformats.org/officeDocument/2006/relationships/image" Target="../media/image32.png"/><Relationship Id="rId11" Type="http://schemas.openxmlformats.org/officeDocument/2006/relationships/image" Target="../media/image54.png"/><Relationship Id="rId10"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36.png"/><Relationship Id="rId7"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62.png"/><Relationship Id="rId9" Type="http://schemas.openxmlformats.org/officeDocument/2006/relationships/image" Target="../media/image39.png"/><Relationship Id="rId5" Type="http://schemas.openxmlformats.org/officeDocument/2006/relationships/image" Target="../media/image64.png"/><Relationship Id="rId6" Type="http://schemas.openxmlformats.org/officeDocument/2006/relationships/image" Target="../media/image54.png"/><Relationship Id="rId7" Type="http://schemas.openxmlformats.org/officeDocument/2006/relationships/image" Target="../media/image70.png"/><Relationship Id="rId8" Type="http://schemas.openxmlformats.org/officeDocument/2006/relationships/image" Target="../media/image36.png"/><Relationship Id="rId11" Type="http://schemas.openxmlformats.org/officeDocument/2006/relationships/image" Target="../media/image32.png"/><Relationship Id="rId10"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57.png"/><Relationship Id="rId7" Type="http://schemas.openxmlformats.org/officeDocument/2006/relationships/image" Target="../media/image62.png"/><Relationship Id="rId8"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66.png"/><Relationship Id="rId5" Type="http://schemas.openxmlformats.org/officeDocument/2006/relationships/image" Target="../media/image76.png"/><Relationship Id="rId6"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1.png"/><Relationship Id="rId5" Type="http://schemas.openxmlformats.org/officeDocument/2006/relationships/image" Target="../media/image72.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62.png"/><Relationship Id="rId10"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33.png"/><Relationship Id="rId5" Type="http://schemas.openxmlformats.org/officeDocument/2006/relationships/image" Target="../media/image72.png"/><Relationship Id="rId6" Type="http://schemas.openxmlformats.org/officeDocument/2006/relationships/image" Target="../media/image36.png"/><Relationship Id="rId7" Type="http://schemas.openxmlformats.org/officeDocument/2006/relationships/image" Target="../media/image62.png"/><Relationship Id="rId8" Type="http://schemas.openxmlformats.org/officeDocument/2006/relationships/image" Target="../media/image75.png"/><Relationship Id="rId11" Type="http://schemas.openxmlformats.org/officeDocument/2006/relationships/image" Target="../media/image32.png"/><Relationship Id="rId10"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1.png"/><Relationship Id="rId5" Type="http://schemas.openxmlformats.org/officeDocument/2006/relationships/image" Target="../media/image72.png"/><Relationship Id="rId6" Type="http://schemas.openxmlformats.org/officeDocument/2006/relationships/image" Target="../media/image36.png"/><Relationship Id="rId7" Type="http://schemas.openxmlformats.org/officeDocument/2006/relationships/image" Target="../media/image62.png"/><Relationship Id="rId8" Type="http://schemas.openxmlformats.org/officeDocument/2006/relationships/image" Target="../media/image32.png"/><Relationship Id="rId10"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1.png"/><Relationship Id="rId5" Type="http://schemas.openxmlformats.org/officeDocument/2006/relationships/image" Target="../media/image72.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84.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hyperlink" Target="https://support.aws.amazon.com/#/contacts/aws-academ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lt1"/>
                </a:solidFill>
                <a:latin typeface="Play"/>
                <a:ea typeface="Play"/>
                <a:cs typeface="Play"/>
                <a:sym typeface="Play"/>
              </a:rPr>
              <a:t>‹#›</a:t>
            </a:fld>
            <a:endParaRPr b="0" i="0" sz="1200" u="none" cap="none" strike="noStrike">
              <a:solidFill>
                <a:schemeClr val="lt1"/>
              </a:solidFill>
              <a:latin typeface="Play"/>
              <a:ea typeface="Play"/>
              <a:cs typeface="Play"/>
              <a:sym typeface="Play"/>
            </a:endParaRPr>
          </a:p>
        </p:txBody>
      </p:sp>
      <p:sp>
        <p:nvSpPr>
          <p:cNvPr id="575" name="Google Shape;575;p61"/>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Connecting Networks</a:t>
            </a:r>
            <a:endParaRPr/>
          </a:p>
        </p:txBody>
      </p:sp>
      <p:sp>
        <p:nvSpPr>
          <p:cNvPr id="576" name="Google Shape;576;p61"/>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673" name="Google Shape;673;p70"/>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sz="2800">
                <a:latin typeface="Play"/>
                <a:ea typeface="Play"/>
                <a:cs typeface="Play"/>
                <a:sym typeface="Play"/>
              </a:rPr>
              <a:t>Centralized VPC routing pattern</a:t>
            </a:r>
            <a:endParaRPr/>
          </a:p>
        </p:txBody>
      </p:sp>
      <p:grpSp>
        <p:nvGrpSpPr>
          <p:cNvPr descr="VPC 1 and VPC 2 are connected through a transit gateway. See details in the notes.&#10;" id="674" name="Google Shape;674;p70"/>
          <p:cNvGrpSpPr/>
          <p:nvPr/>
        </p:nvGrpSpPr>
        <p:grpSpPr>
          <a:xfrm>
            <a:off x="3217223" y="1198335"/>
            <a:ext cx="6212828" cy="4569764"/>
            <a:chOff x="3217223" y="1198335"/>
            <a:chExt cx="6212828" cy="4569764"/>
          </a:xfrm>
        </p:grpSpPr>
        <p:sp>
          <p:nvSpPr>
            <p:cNvPr id="675" name="Google Shape;675;p70"/>
            <p:cNvSpPr txBox="1"/>
            <p:nvPr/>
          </p:nvSpPr>
          <p:spPr>
            <a:xfrm>
              <a:off x="8087199" y="4270474"/>
              <a:ext cx="13428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a:t>
              </a:r>
              <a:endParaRPr/>
            </a:p>
          </p:txBody>
        </p:sp>
        <p:sp>
          <p:nvSpPr>
            <p:cNvPr id="676" name="Google Shape;676;p70"/>
            <p:cNvSpPr/>
            <p:nvPr/>
          </p:nvSpPr>
          <p:spPr>
            <a:xfrm>
              <a:off x="3217224" y="1198335"/>
              <a:ext cx="3459616" cy="2230664"/>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1: 10.1.0.0/16</a:t>
              </a:r>
              <a:endParaRPr/>
            </a:p>
          </p:txBody>
        </p:sp>
        <p:pic>
          <p:nvPicPr>
            <p:cNvPr id="677" name="Google Shape;677;p70"/>
            <p:cNvPicPr preferRelativeResize="0"/>
            <p:nvPr/>
          </p:nvPicPr>
          <p:blipFill rotWithShape="1">
            <a:blip r:embed="rId3">
              <a:alphaModFix/>
            </a:blip>
            <a:srcRect b="0" l="0" r="0" t="0"/>
            <a:stretch/>
          </p:blipFill>
          <p:spPr>
            <a:xfrm>
              <a:off x="3217223" y="1202063"/>
              <a:ext cx="381000" cy="381000"/>
            </a:xfrm>
            <a:prstGeom prst="rect">
              <a:avLst/>
            </a:prstGeom>
            <a:noFill/>
            <a:ln>
              <a:noFill/>
            </a:ln>
          </p:spPr>
        </p:pic>
        <p:sp>
          <p:nvSpPr>
            <p:cNvPr id="678" name="Google Shape;678;p70"/>
            <p:cNvSpPr/>
            <p:nvPr/>
          </p:nvSpPr>
          <p:spPr>
            <a:xfrm>
              <a:off x="3350155" y="1646121"/>
              <a:ext cx="3152245" cy="1652647"/>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1</a:t>
              </a:r>
              <a:endParaRPr/>
            </a:p>
          </p:txBody>
        </p:sp>
        <p:sp>
          <p:nvSpPr>
            <p:cNvPr id="679" name="Google Shape;679;p70"/>
            <p:cNvSpPr/>
            <p:nvPr/>
          </p:nvSpPr>
          <p:spPr>
            <a:xfrm>
              <a:off x="3509679" y="2023577"/>
              <a:ext cx="2798462" cy="1148862"/>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Subnet 1: 10.1.0.0/20</a:t>
              </a:r>
              <a:endParaRPr/>
            </a:p>
          </p:txBody>
        </p:sp>
        <p:pic>
          <p:nvPicPr>
            <p:cNvPr id="680" name="Google Shape;680;p70"/>
            <p:cNvPicPr preferRelativeResize="0"/>
            <p:nvPr/>
          </p:nvPicPr>
          <p:blipFill rotWithShape="1">
            <a:blip r:embed="rId4">
              <a:alphaModFix/>
            </a:blip>
            <a:srcRect b="0" l="0" r="0" t="0"/>
            <a:stretch/>
          </p:blipFill>
          <p:spPr>
            <a:xfrm>
              <a:off x="3509679" y="2023195"/>
              <a:ext cx="381000" cy="381000"/>
            </a:xfrm>
            <a:prstGeom prst="rect">
              <a:avLst/>
            </a:prstGeom>
            <a:noFill/>
            <a:ln>
              <a:noFill/>
            </a:ln>
          </p:spPr>
        </p:pic>
        <p:pic>
          <p:nvPicPr>
            <p:cNvPr id="681" name="Google Shape;681;p70"/>
            <p:cNvPicPr preferRelativeResize="0"/>
            <p:nvPr/>
          </p:nvPicPr>
          <p:blipFill rotWithShape="1">
            <a:blip r:embed="rId5">
              <a:alphaModFix/>
            </a:blip>
            <a:srcRect b="0" l="0" r="0" t="0"/>
            <a:stretch/>
          </p:blipFill>
          <p:spPr>
            <a:xfrm>
              <a:off x="4642210" y="2396880"/>
              <a:ext cx="457200" cy="457200"/>
            </a:xfrm>
            <a:prstGeom prst="rect">
              <a:avLst/>
            </a:prstGeom>
            <a:noFill/>
            <a:ln>
              <a:noFill/>
            </a:ln>
          </p:spPr>
        </p:pic>
        <p:sp>
          <p:nvSpPr>
            <p:cNvPr id="682" name="Google Shape;682;p70"/>
            <p:cNvSpPr txBox="1"/>
            <p:nvPr/>
          </p:nvSpPr>
          <p:spPr>
            <a:xfrm>
              <a:off x="3568140" y="2848979"/>
              <a:ext cx="263748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Elastic network interface 1</a:t>
              </a:r>
              <a:endParaRPr/>
            </a:p>
          </p:txBody>
        </p:sp>
        <p:cxnSp>
          <p:nvCxnSpPr>
            <p:cNvPr id="683" name="Google Shape;683;p70"/>
            <p:cNvCxnSpPr>
              <a:stCxn id="681" idx="3"/>
              <a:endCxn id="684" idx="1"/>
            </p:cNvCxnSpPr>
            <p:nvPr/>
          </p:nvCxnSpPr>
          <p:spPr>
            <a:xfrm flipH="1" rot="10800000">
              <a:off x="5099410" y="2618580"/>
              <a:ext cx="2112300" cy="6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684" name="Google Shape;684;p70"/>
            <p:cNvPicPr preferRelativeResize="0"/>
            <p:nvPr/>
          </p:nvPicPr>
          <p:blipFill rotWithShape="1">
            <a:blip r:embed="rId6">
              <a:alphaModFix/>
            </a:blip>
            <a:srcRect b="0" l="0" r="0" t="0"/>
            <a:stretch/>
          </p:blipFill>
          <p:spPr>
            <a:xfrm>
              <a:off x="7211688" y="2390126"/>
              <a:ext cx="457200" cy="457200"/>
            </a:xfrm>
            <a:prstGeom prst="rect">
              <a:avLst/>
            </a:prstGeom>
            <a:noFill/>
            <a:ln>
              <a:noFill/>
            </a:ln>
          </p:spPr>
        </p:pic>
        <p:sp>
          <p:nvSpPr>
            <p:cNvPr id="685" name="Google Shape;685;p70"/>
            <p:cNvSpPr txBox="1"/>
            <p:nvPr/>
          </p:nvSpPr>
          <p:spPr>
            <a:xfrm>
              <a:off x="6590995" y="2745054"/>
              <a:ext cx="190832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attachment VPC 1</a:t>
              </a:r>
              <a:endParaRPr/>
            </a:p>
          </p:txBody>
        </p:sp>
        <p:cxnSp>
          <p:nvCxnSpPr>
            <p:cNvPr id="686" name="Google Shape;686;p70"/>
            <p:cNvCxnSpPr>
              <a:stCxn id="684" idx="3"/>
              <a:endCxn id="687" idx="0"/>
            </p:cNvCxnSpPr>
            <p:nvPr/>
          </p:nvCxnSpPr>
          <p:spPr>
            <a:xfrm>
              <a:off x="7668888" y="2618726"/>
              <a:ext cx="1113600" cy="6804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687" name="Google Shape;687;p70"/>
            <p:cNvPicPr preferRelativeResize="0"/>
            <p:nvPr/>
          </p:nvPicPr>
          <p:blipFill rotWithShape="1">
            <a:blip r:embed="rId7">
              <a:alphaModFix/>
            </a:blip>
            <a:srcRect b="0" l="0" r="0" t="0"/>
            <a:stretch/>
          </p:blipFill>
          <p:spPr>
            <a:xfrm>
              <a:off x="8296442" y="3299205"/>
              <a:ext cx="972147" cy="972147"/>
            </a:xfrm>
            <a:prstGeom prst="rect">
              <a:avLst/>
            </a:prstGeom>
            <a:noFill/>
            <a:ln>
              <a:noFill/>
            </a:ln>
          </p:spPr>
        </p:pic>
        <p:cxnSp>
          <p:nvCxnSpPr>
            <p:cNvPr id="688" name="Google Shape;688;p70"/>
            <p:cNvCxnSpPr>
              <a:stCxn id="689" idx="0"/>
              <a:endCxn id="687" idx="1"/>
            </p:cNvCxnSpPr>
            <p:nvPr/>
          </p:nvCxnSpPr>
          <p:spPr>
            <a:xfrm rot="-5400000">
              <a:off x="7389284" y="3857248"/>
              <a:ext cx="979200" cy="8352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689" name="Google Shape;689;p70"/>
            <p:cNvPicPr preferRelativeResize="0"/>
            <p:nvPr/>
          </p:nvPicPr>
          <p:blipFill rotWithShape="1">
            <a:blip r:embed="rId6">
              <a:alphaModFix/>
            </a:blip>
            <a:srcRect b="0" l="0" r="0" t="0"/>
            <a:stretch/>
          </p:blipFill>
          <p:spPr>
            <a:xfrm>
              <a:off x="7232684" y="4764448"/>
              <a:ext cx="457200" cy="457200"/>
            </a:xfrm>
            <a:prstGeom prst="rect">
              <a:avLst/>
            </a:prstGeom>
            <a:noFill/>
            <a:ln>
              <a:noFill/>
            </a:ln>
          </p:spPr>
        </p:pic>
        <p:sp>
          <p:nvSpPr>
            <p:cNvPr id="690" name="Google Shape;690;p70"/>
            <p:cNvSpPr txBox="1"/>
            <p:nvPr/>
          </p:nvSpPr>
          <p:spPr>
            <a:xfrm>
              <a:off x="6616965" y="5183323"/>
              <a:ext cx="190832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attachment VPC 2</a:t>
              </a:r>
              <a:endParaRPr/>
            </a:p>
          </p:txBody>
        </p:sp>
        <p:cxnSp>
          <p:nvCxnSpPr>
            <p:cNvPr id="691" name="Google Shape;691;p70"/>
            <p:cNvCxnSpPr>
              <a:stCxn id="692" idx="3"/>
              <a:endCxn id="689" idx="1"/>
            </p:cNvCxnSpPr>
            <p:nvPr/>
          </p:nvCxnSpPr>
          <p:spPr>
            <a:xfrm>
              <a:off x="5099410" y="4983279"/>
              <a:ext cx="2133300" cy="9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692" name="Google Shape;692;p70"/>
            <p:cNvPicPr preferRelativeResize="0"/>
            <p:nvPr/>
          </p:nvPicPr>
          <p:blipFill rotWithShape="1">
            <a:blip r:embed="rId5">
              <a:alphaModFix/>
            </a:blip>
            <a:srcRect b="0" l="0" r="0" t="0"/>
            <a:stretch/>
          </p:blipFill>
          <p:spPr>
            <a:xfrm>
              <a:off x="4642210" y="4754679"/>
              <a:ext cx="457200" cy="457200"/>
            </a:xfrm>
            <a:prstGeom prst="rect">
              <a:avLst/>
            </a:prstGeom>
            <a:noFill/>
            <a:ln>
              <a:noFill/>
            </a:ln>
          </p:spPr>
        </p:pic>
        <p:sp>
          <p:nvSpPr>
            <p:cNvPr id="693" name="Google Shape;693;p70"/>
            <p:cNvSpPr txBox="1"/>
            <p:nvPr/>
          </p:nvSpPr>
          <p:spPr>
            <a:xfrm>
              <a:off x="3527051" y="5184369"/>
              <a:ext cx="268751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Elastic network interface 2</a:t>
              </a:r>
              <a:endParaRPr/>
            </a:p>
          </p:txBody>
        </p:sp>
        <p:sp>
          <p:nvSpPr>
            <p:cNvPr id="694" name="Google Shape;694;p70"/>
            <p:cNvSpPr/>
            <p:nvPr/>
          </p:nvSpPr>
          <p:spPr>
            <a:xfrm>
              <a:off x="3509679" y="4374061"/>
              <a:ext cx="2798462" cy="1148862"/>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Subnet 1: 10.2.0.0/20</a:t>
              </a:r>
              <a:endParaRPr/>
            </a:p>
          </p:txBody>
        </p:sp>
        <p:pic>
          <p:nvPicPr>
            <p:cNvPr id="695" name="Google Shape;695;p70"/>
            <p:cNvPicPr preferRelativeResize="0"/>
            <p:nvPr/>
          </p:nvPicPr>
          <p:blipFill rotWithShape="1">
            <a:blip r:embed="rId4">
              <a:alphaModFix/>
            </a:blip>
            <a:srcRect b="0" l="0" r="0" t="0"/>
            <a:stretch/>
          </p:blipFill>
          <p:spPr>
            <a:xfrm>
              <a:off x="3509679" y="4373679"/>
              <a:ext cx="381000" cy="381000"/>
            </a:xfrm>
            <a:prstGeom prst="rect">
              <a:avLst/>
            </a:prstGeom>
            <a:noFill/>
            <a:ln>
              <a:noFill/>
            </a:ln>
          </p:spPr>
        </p:pic>
        <p:sp>
          <p:nvSpPr>
            <p:cNvPr id="696" name="Google Shape;696;p70"/>
            <p:cNvSpPr/>
            <p:nvPr/>
          </p:nvSpPr>
          <p:spPr>
            <a:xfrm>
              <a:off x="3367072" y="3997325"/>
              <a:ext cx="3135328" cy="1654176"/>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Availability Zone 2</a:t>
              </a:r>
              <a:endParaRPr/>
            </a:p>
          </p:txBody>
        </p:sp>
        <p:sp>
          <p:nvSpPr>
            <p:cNvPr id="697" name="Google Shape;697;p70"/>
            <p:cNvSpPr/>
            <p:nvPr/>
          </p:nvSpPr>
          <p:spPr>
            <a:xfrm>
              <a:off x="3217224" y="3555115"/>
              <a:ext cx="3459616" cy="2212984"/>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2: 10.2.0.0/16</a:t>
              </a:r>
              <a:endParaRPr/>
            </a:p>
          </p:txBody>
        </p:sp>
        <p:pic>
          <p:nvPicPr>
            <p:cNvPr id="698" name="Google Shape;698;p70"/>
            <p:cNvPicPr preferRelativeResize="0"/>
            <p:nvPr/>
          </p:nvPicPr>
          <p:blipFill rotWithShape="1">
            <a:blip r:embed="rId3">
              <a:alphaModFix/>
            </a:blip>
            <a:srcRect b="0" l="0" r="0" t="0"/>
            <a:stretch/>
          </p:blipFill>
          <p:spPr>
            <a:xfrm>
              <a:off x="3217223" y="3547386"/>
              <a:ext cx="381000" cy="381000"/>
            </a:xfrm>
            <a:prstGeom prst="rect">
              <a:avLst/>
            </a:prstGeom>
            <a:noFill/>
            <a:ln>
              <a:noFill/>
            </a:ln>
          </p:spPr>
        </p:pic>
      </p:grpSp>
      <p:sp>
        <p:nvSpPr>
          <p:cNvPr id="699" name="Google Shape;699;p70"/>
          <p:cNvSpPr/>
          <p:nvPr/>
        </p:nvSpPr>
        <p:spPr>
          <a:xfrm>
            <a:off x="7571126" y="2062568"/>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sp>
        <p:nvSpPr>
          <p:cNvPr id="700" name="Google Shape;700;p70"/>
          <p:cNvSpPr/>
          <p:nvPr/>
        </p:nvSpPr>
        <p:spPr>
          <a:xfrm>
            <a:off x="7629999" y="440382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graphicFrame>
        <p:nvGraphicFramePr>
          <p:cNvPr id="701" name="Google Shape;701;p70"/>
          <p:cNvGraphicFramePr/>
          <p:nvPr/>
        </p:nvGraphicFramePr>
        <p:xfrm>
          <a:off x="647831" y="1215711"/>
          <a:ext cx="3000000" cy="3000000"/>
        </p:xfrm>
        <a:graphic>
          <a:graphicData uri="http://schemas.openxmlformats.org/drawingml/2006/table">
            <a:tbl>
              <a:tblPr bandRow="1" firstRow="1">
                <a:noFill/>
                <a:tableStyleId>{BDD2D4A5-9C20-42CE-BA23-61375F253291}</a:tableStyleId>
              </a:tblPr>
              <a:tblGrid>
                <a:gridCol w="1313050"/>
                <a:gridCol w="1005650"/>
              </a:tblGrid>
              <a:tr h="390450">
                <a:tc gridSpan="2">
                  <a:txBody>
                    <a:bodyPr/>
                    <a:lstStyle/>
                    <a:p>
                      <a:pPr indent="0" lvl="0" marL="0" marR="0" rtl="0" algn="ctr">
                        <a:spcBef>
                          <a:spcPts val="0"/>
                        </a:spcBef>
                        <a:spcAft>
                          <a:spcPts val="0"/>
                        </a:spcAft>
                        <a:buNone/>
                      </a:pPr>
                      <a:r>
                        <a:rPr b="0" lang="en-US" sz="1600" u="none" cap="none" strike="noStrike">
                          <a:solidFill>
                            <a:schemeClr val="lt1"/>
                          </a:solidFill>
                        </a:rPr>
                        <a:t>VPC 1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u="none" cap="none" strike="noStrike">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10.0.0.0/8</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ID</a:t>
                      </a:r>
                      <a:endParaRPr/>
                    </a:p>
                  </a:txBody>
                  <a:tcPr marT="45725" marB="45725" marR="91450" marL="91450" anchor="ctr"/>
                </a:tc>
              </a:tr>
            </a:tbl>
          </a:graphicData>
        </a:graphic>
      </p:graphicFrame>
      <p:sp>
        <p:nvSpPr>
          <p:cNvPr id="702" name="Google Shape;702;p70"/>
          <p:cNvSpPr/>
          <p:nvPr/>
        </p:nvSpPr>
        <p:spPr>
          <a:xfrm>
            <a:off x="1458232" y="2929636"/>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a:t>
            </a:r>
            <a:endParaRPr/>
          </a:p>
        </p:txBody>
      </p:sp>
      <p:graphicFrame>
        <p:nvGraphicFramePr>
          <p:cNvPr id="703" name="Google Shape;703;p70"/>
          <p:cNvGraphicFramePr/>
          <p:nvPr/>
        </p:nvGraphicFramePr>
        <p:xfrm>
          <a:off x="705380" y="3738326"/>
          <a:ext cx="3000000" cy="3000000"/>
        </p:xfrm>
        <a:graphic>
          <a:graphicData uri="http://schemas.openxmlformats.org/drawingml/2006/table">
            <a:tbl>
              <a:tblPr bandRow="1" firstRow="1">
                <a:noFill/>
                <a:tableStyleId>{BDD2D4A5-9C20-42CE-BA23-61375F253291}</a:tableStyleId>
              </a:tblPr>
              <a:tblGrid>
                <a:gridCol w="1313050"/>
                <a:gridCol w="1005650"/>
              </a:tblGrid>
              <a:tr h="390450">
                <a:tc gridSpan="2">
                  <a:txBody>
                    <a:bodyPr/>
                    <a:lstStyle/>
                    <a:p>
                      <a:pPr indent="0" lvl="0" marL="0" marR="0" rtl="0" algn="ctr">
                        <a:spcBef>
                          <a:spcPts val="0"/>
                        </a:spcBef>
                        <a:spcAft>
                          <a:spcPts val="0"/>
                        </a:spcAft>
                        <a:buNone/>
                      </a:pPr>
                      <a:r>
                        <a:rPr b="0" lang="en-US" sz="1600">
                          <a:solidFill>
                            <a:schemeClr val="lt1"/>
                          </a:solidFill>
                        </a:rPr>
                        <a:t>VPC 2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10.2.0.0/16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10.0.0.0/8</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ID</a:t>
                      </a:r>
                      <a:endParaRPr/>
                    </a:p>
                  </a:txBody>
                  <a:tcPr marT="45725" marB="45725" marR="91450" marL="91450" anchor="ctr"/>
                </a:tc>
              </a:tr>
            </a:tbl>
          </a:graphicData>
        </a:graphic>
      </p:graphicFrame>
      <p:sp>
        <p:nvSpPr>
          <p:cNvPr id="704" name="Google Shape;704;p70"/>
          <p:cNvSpPr/>
          <p:nvPr/>
        </p:nvSpPr>
        <p:spPr>
          <a:xfrm>
            <a:off x="1508147" y="5410066"/>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a:t>
            </a:r>
            <a:endParaRPr/>
          </a:p>
        </p:txBody>
      </p:sp>
      <p:graphicFrame>
        <p:nvGraphicFramePr>
          <p:cNvPr id="705" name="Google Shape;705;p70"/>
          <p:cNvGraphicFramePr/>
          <p:nvPr/>
        </p:nvGraphicFramePr>
        <p:xfrm>
          <a:off x="9430051" y="2104107"/>
          <a:ext cx="3000000" cy="3000000"/>
        </p:xfrm>
        <a:graphic>
          <a:graphicData uri="http://schemas.openxmlformats.org/drawingml/2006/table">
            <a:tbl>
              <a:tblPr bandRow="1" firstRow="1">
                <a:noFill/>
                <a:tableStyleId>{BDD2D4A5-9C20-42CE-BA23-61375F253291}</a:tableStyleId>
              </a:tblPr>
              <a:tblGrid>
                <a:gridCol w="1299175"/>
                <a:gridCol w="1275500"/>
              </a:tblGrid>
              <a:tr h="167575">
                <a:tc gridSpan="2">
                  <a:txBody>
                    <a:bodyPr/>
                    <a:lstStyle/>
                    <a:p>
                      <a:pPr indent="0" lvl="0" marL="0" marR="0" rtl="0" algn="ctr">
                        <a:spcBef>
                          <a:spcPts val="0"/>
                        </a:spcBef>
                        <a:spcAft>
                          <a:spcPts val="0"/>
                        </a:spcAft>
                        <a:buNone/>
                      </a:pPr>
                      <a:r>
                        <a:rPr b="0" lang="en-US" sz="1600">
                          <a:solidFill>
                            <a:schemeClr val="lt1"/>
                          </a:solidFill>
                        </a:rPr>
                        <a:t>Transit gateway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a:t>
                      </a:r>
                      <a:endParaRPr/>
                    </a:p>
                    <a:p>
                      <a:pPr indent="0" lvl="0" marL="0" marR="0" rtl="0" algn="l">
                        <a:spcBef>
                          <a:spcPts val="0"/>
                        </a:spcBef>
                        <a:spcAft>
                          <a:spcPts val="0"/>
                        </a:spcAft>
                        <a:buNone/>
                      </a:pPr>
                      <a:r>
                        <a:rPr lang="en-US" sz="1600">
                          <a:latin typeface="Play"/>
                          <a:ea typeface="Play"/>
                          <a:cs typeface="Play"/>
                          <a:sym typeface="Play"/>
                        </a:rPr>
                        <a:t>attachment VPC 1 ID</a:t>
                      </a:r>
                      <a:endParaRPr/>
                    </a:p>
                  </a:txBody>
                  <a:tcPr marT="45725" marB="45725" marR="91450" marL="91450" anchor="ctr"/>
                </a:tc>
              </a:tr>
              <a:tr h="367950">
                <a:tc>
                  <a:txBody>
                    <a:bodyPr/>
                    <a:lstStyle/>
                    <a:p>
                      <a:pPr indent="0" lvl="0" marL="0" marR="0" rtl="0" algn="l">
                        <a:spcBef>
                          <a:spcPts val="0"/>
                        </a:spcBef>
                        <a:spcAft>
                          <a:spcPts val="0"/>
                        </a:spcAft>
                        <a:buNone/>
                      </a:pPr>
                      <a:r>
                        <a:rPr lang="en-US" sz="1600"/>
                        <a:t>10.2.0.0/16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a:t>
                      </a:r>
                      <a:endParaRPr/>
                    </a:p>
                    <a:p>
                      <a:pPr indent="0" lvl="0" marL="0" marR="0" rtl="0" algn="l">
                        <a:spcBef>
                          <a:spcPts val="0"/>
                        </a:spcBef>
                        <a:spcAft>
                          <a:spcPts val="0"/>
                        </a:spcAft>
                        <a:buNone/>
                      </a:pPr>
                      <a:r>
                        <a:rPr lang="en-US" sz="1600">
                          <a:latin typeface="Play"/>
                          <a:ea typeface="Play"/>
                          <a:cs typeface="Play"/>
                          <a:sym typeface="Play"/>
                        </a:rPr>
                        <a:t>attachment VPC 2 ID</a:t>
                      </a:r>
                      <a:endParaRPr/>
                    </a:p>
                  </a:txBody>
                  <a:tcPr marT="45725" marB="45725" marR="91450" marL="91450" anchor="ctr"/>
                </a:tc>
              </a:tr>
            </a:tbl>
          </a:graphicData>
        </a:graphic>
      </p:graphicFrame>
      <p:sp>
        <p:nvSpPr>
          <p:cNvPr id="706" name="Google Shape;706;p70"/>
          <p:cNvSpPr/>
          <p:nvPr/>
        </p:nvSpPr>
        <p:spPr>
          <a:xfrm>
            <a:off x="10488790" y="161288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712" name="Google Shape;712;p71"/>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sz="2800">
                <a:latin typeface="Play"/>
                <a:ea typeface="Play"/>
                <a:cs typeface="Play"/>
                <a:sym typeface="Play"/>
              </a:rPr>
              <a:t>Centralized routing pattern for outbound traffic</a:t>
            </a:r>
            <a:endParaRPr/>
          </a:p>
        </p:txBody>
      </p:sp>
      <p:grpSp>
        <p:nvGrpSpPr>
          <p:cNvPr descr="VPC 1 and VPC 2 are connected through a transit gateway. More details in the notes.&#10;" id="713" name="Google Shape;713;p71"/>
          <p:cNvGrpSpPr/>
          <p:nvPr/>
        </p:nvGrpSpPr>
        <p:grpSpPr>
          <a:xfrm>
            <a:off x="3217223" y="723210"/>
            <a:ext cx="6212828" cy="5723310"/>
            <a:chOff x="3217223" y="723210"/>
            <a:chExt cx="6212828" cy="5723310"/>
          </a:xfrm>
        </p:grpSpPr>
        <p:sp>
          <p:nvSpPr>
            <p:cNvPr id="714" name="Google Shape;714;p71"/>
            <p:cNvSpPr txBox="1"/>
            <p:nvPr/>
          </p:nvSpPr>
          <p:spPr>
            <a:xfrm>
              <a:off x="8087199" y="3517446"/>
              <a:ext cx="13428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a:t>
              </a:r>
              <a:endParaRPr/>
            </a:p>
          </p:txBody>
        </p:sp>
        <p:sp>
          <p:nvSpPr>
            <p:cNvPr id="715" name="Google Shape;715;p71"/>
            <p:cNvSpPr/>
            <p:nvPr/>
          </p:nvSpPr>
          <p:spPr>
            <a:xfrm>
              <a:off x="3217224" y="723210"/>
              <a:ext cx="3459616" cy="1837874"/>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1: 10.1.0.0/16</a:t>
              </a:r>
              <a:endParaRPr/>
            </a:p>
          </p:txBody>
        </p:sp>
        <p:pic>
          <p:nvPicPr>
            <p:cNvPr id="716" name="Google Shape;716;p71"/>
            <p:cNvPicPr preferRelativeResize="0"/>
            <p:nvPr/>
          </p:nvPicPr>
          <p:blipFill rotWithShape="1">
            <a:blip r:embed="rId3">
              <a:alphaModFix/>
            </a:blip>
            <a:srcRect b="0" l="0" r="0" t="0"/>
            <a:stretch/>
          </p:blipFill>
          <p:spPr>
            <a:xfrm>
              <a:off x="3217223" y="726938"/>
              <a:ext cx="381000" cy="381000"/>
            </a:xfrm>
            <a:prstGeom prst="rect">
              <a:avLst/>
            </a:prstGeom>
            <a:noFill/>
            <a:ln>
              <a:noFill/>
            </a:ln>
          </p:spPr>
        </p:pic>
        <p:sp>
          <p:nvSpPr>
            <p:cNvPr id="717" name="Google Shape;717;p71"/>
            <p:cNvSpPr/>
            <p:nvPr/>
          </p:nvSpPr>
          <p:spPr>
            <a:xfrm>
              <a:off x="3509679" y="1261586"/>
              <a:ext cx="2996762" cy="1148862"/>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Subnet 1: 10.1.0.0/20</a:t>
              </a:r>
              <a:endParaRPr/>
            </a:p>
          </p:txBody>
        </p:sp>
        <p:pic>
          <p:nvPicPr>
            <p:cNvPr id="718" name="Google Shape;718;p71"/>
            <p:cNvPicPr preferRelativeResize="0"/>
            <p:nvPr/>
          </p:nvPicPr>
          <p:blipFill rotWithShape="1">
            <a:blip r:embed="rId4">
              <a:alphaModFix/>
            </a:blip>
            <a:srcRect b="0" l="0" r="0" t="0"/>
            <a:stretch/>
          </p:blipFill>
          <p:spPr>
            <a:xfrm>
              <a:off x="3501369" y="1263053"/>
              <a:ext cx="381000" cy="381000"/>
            </a:xfrm>
            <a:prstGeom prst="rect">
              <a:avLst/>
            </a:prstGeom>
            <a:noFill/>
            <a:ln>
              <a:noFill/>
            </a:ln>
          </p:spPr>
        </p:pic>
        <p:pic>
          <p:nvPicPr>
            <p:cNvPr id="719" name="Google Shape;719;p71"/>
            <p:cNvPicPr preferRelativeResize="0"/>
            <p:nvPr/>
          </p:nvPicPr>
          <p:blipFill rotWithShape="1">
            <a:blip r:embed="rId5">
              <a:alphaModFix/>
            </a:blip>
            <a:srcRect b="0" l="0" r="0" t="0"/>
            <a:stretch/>
          </p:blipFill>
          <p:spPr>
            <a:xfrm>
              <a:off x="4642210" y="1634889"/>
              <a:ext cx="457200" cy="457200"/>
            </a:xfrm>
            <a:prstGeom prst="rect">
              <a:avLst/>
            </a:prstGeom>
            <a:noFill/>
            <a:ln>
              <a:noFill/>
            </a:ln>
          </p:spPr>
        </p:pic>
        <p:sp>
          <p:nvSpPr>
            <p:cNvPr id="720" name="Google Shape;720;p71"/>
            <p:cNvSpPr txBox="1"/>
            <p:nvPr/>
          </p:nvSpPr>
          <p:spPr>
            <a:xfrm>
              <a:off x="3750107" y="2070943"/>
              <a:ext cx="224140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Network interface 1</a:t>
              </a:r>
              <a:endParaRPr/>
            </a:p>
          </p:txBody>
        </p:sp>
        <p:cxnSp>
          <p:nvCxnSpPr>
            <p:cNvPr id="721" name="Google Shape;721;p71"/>
            <p:cNvCxnSpPr>
              <a:stCxn id="719" idx="3"/>
              <a:endCxn id="722" idx="1"/>
            </p:cNvCxnSpPr>
            <p:nvPr/>
          </p:nvCxnSpPr>
          <p:spPr>
            <a:xfrm flipH="1" rot="10800000">
              <a:off x="5099410" y="1856589"/>
              <a:ext cx="2112300" cy="6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722" name="Google Shape;722;p71"/>
            <p:cNvPicPr preferRelativeResize="0"/>
            <p:nvPr/>
          </p:nvPicPr>
          <p:blipFill rotWithShape="1">
            <a:blip r:embed="rId6">
              <a:alphaModFix/>
            </a:blip>
            <a:srcRect b="0" l="0" r="0" t="0"/>
            <a:stretch/>
          </p:blipFill>
          <p:spPr>
            <a:xfrm>
              <a:off x="7211688" y="1628135"/>
              <a:ext cx="457200" cy="457200"/>
            </a:xfrm>
            <a:prstGeom prst="rect">
              <a:avLst/>
            </a:prstGeom>
            <a:noFill/>
            <a:ln>
              <a:noFill/>
            </a:ln>
          </p:spPr>
        </p:pic>
        <p:sp>
          <p:nvSpPr>
            <p:cNvPr id="723" name="Google Shape;723;p71"/>
            <p:cNvSpPr txBox="1"/>
            <p:nvPr/>
          </p:nvSpPr>
          <p:spPr>
            <a:xfrm>
              <a:off x="6590995" y="1983063"/>
              <a:ext cx="190832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attachment VPC 1</a:t>
              </a:r>
              <a:endParaRPr/>
            </a:p>
          </p:txBody>
        </p:sp>
        <p:cxnSp>
          <p:nvCxnSpPr>
            <p:cNvPr id="724" name="Google Shape;724;p71"/>
            <p:cNvCxnSpPr>
              <a:stCxn id="722" idx="3"/>
              <a:endCxn id="725" idx="0"/>
            </p:cNvCxnSpPr>
            <p:nvPr/>
          </p:nvCxnSpPr>
          <p:spPr>
            <a:xfrm>
              <a:off x="7668888" y="1856735"/>
              <a:ext cx="1113600" cy="6894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725" name="Google Shape;725;p71"/>
            <p:cNvPicPr preferRelativeResize="0"/>
            <p:nvPr/>
          </p:nvPicPr>
          <p:blipFill rotWithShape="1">
            <a:blip r:embed="rId7">
              <a:alphaModFix/>
            </a:blip>
            <a:srcRect b="0" l="0" r="0" t="0"/>
            <a:stretch/>
          </p:blipFill>
          <p:spPr>
            <a:xfrm>
              <a:off x="8296442" y="2546177"/>
              <a:ext cx="972147" cy="972147"/>
            </a:xfrm>
            <a:prstGeom prst="rect">
              <a:avLst/>
            </a:prstGeom>
            <a:noFill/>
            <a:ln>
              <a:noFill/>
            </a:ln>
          </p:spPr>
        </p:pic>
        <p:cxnSp>
          <p:nvCxnSpPr>
            <p:cNvPr id="726" name="Google Shape;726;p71"/>
            <p:cNvCxnSpPr>
              <a:stCxn id="727" idx="0"/>
              <a:endCxn id="725" idx="1"/>
            </p:cNvCxnSpPr>
            <p:nvPr/>
          </p:nvCxnSpPr>
          <p:spPr>
            <a:xfrm rot="-5400000">
              <a:off x="7600034" y="2893628"/>
              <a:ext cx="557700" cy="8352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727" name="Google Shape;727;p71"/>
            <p:cNvPicPr preferRelativeResize="0"/>
            <p:nvPr/>
          </p:nvPicPr>
          <p:blipFill rotWithShape="1">
            <a:blip r:embed="rId6">
              <a:alphaModFix/>
            </a:blip>
            <a:srcRect b="0" l="0" r="0" t="0"/>
            <a:stretch/>
          </p:blipFill>
          <p:spPr>
            <a:xfrm>
              <a:off x="7232684" y="3590078"/>
              <a:ext cx="457200" cy="457200"/>
            </a:xfrm>
            <a:prstGeom prst="rect">
              <a:avLst/>
            </a:prstGeom>
            <a:noFill/>
            <a:ln>
              <a:noFill/>
            </a:ln>
          </p:spPr>
        </p:pic>
        <p:sp>
          <p:nvSpPr>
            <p:cNvPr id="728" name="Google Shape;728;p71"/>
            <p:cNvSpPr txBox="1"/>
            <p:nvPr/>
          </p:nvSpPr>
          <p:spPr>
            <a:xfrm>
              <a:off x="6616965" y="4008953"/>
              <a:ext cx="190832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attachment VPC 2</a:t>
              </a:r>
              <a:endParaRPr/>
            </a:p>
          </p:txBody>
        </p:sp>
        <p:cxnSp>
          <p:nvCxnSpPr>
            <p:cNvPr id="729" name="Google Shape;729;p71"/>
            <p:cNvCxnSpPr>
              <a:stCxn id="730" idx="3"/>
              <a:endCxn id="727" idx="1"/>
            </p:cNvCxnSpPr>
            <p:nvPr/>
          </p:nvCxnSpPr>
          <p:spPr>
            <a:xfrm>
              <a:off x="5099410" y="3808909"/>
              <a:ext cx="2133300" cy="9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730" name="Google Shape;730;p71"/>
            <p:cNvPicPr preferRelativeResize="0"/>
            <p:nvPr/>
          </p:nvPicPr>
          <p:blipFill rotWithShape="1">
            <a:blip r:embed="rId5">
              <a:alphaModFix/>
            </a:blip>
            <a:srcRect b="0" l="0" r="0" t="0"/>
            <a:stretch/>
          </p:blipFill>
          <p:spPr>
            <a:xfrm>
              <a:off x="4642210" y="3580309"/>
              <a:ext cx="457200" cy="457200"/>
            </a:xfrm>
            <a:prstGeom prst="rect">
              <a:avLst/>
            </a:prstGeom>
            <a:noFill/>
            <a:ln>
              <a:noFill/>
            </a:ln>
          </p:spPr>
        </p:pic>
        <p:sp>
          <p:nvSpPr>
            <p:cNvPr id="731" name="Google Shape;731;p71"/>
            <p:cNvSpPr txBox="1"/>
            <p:nvPr/>
          </p:nvSpPr>
          <p:spPr>
            <a:xfrm>
              <a:off x="3730906" y="4009999"/>
              <a:ext cx="233021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Network interface 2</a:t>
              </a:r>
              <a:endParaRPr/>
            </a:p>
          </p:txBody>
        </p:sp>
        <p:sp>
          <p:nvSpPr>
            <p:cNvPr id="732" name="Google Shape;732;p71"/>
            <p:cNvSpPr/>
            <p:nvPr/>
          </p:nvSpPr>
          <p:spPr>
            <a:xfrm>
              <a:off x="3509678" y="3199691"/>
              <a:ext cx="2979459" cy="1148862"/>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Subnet 2: 10.2.0.0/20</a:t>
              </a:r>
              <a:endParaRPr/>
            </a:p>
          </p:txBody>
        </p:sp>
        <p:pic>
          <p:nvPicPr>
            <p:cNvPr id="733" name="Google Shape;733;p71"/>
            <p:cNvPicPr preferRelativeResize="0"/>
            <p:nvPr/>
          </p:nvPicPr>
          <p:blipFill rotWithShape="1">
            <a:blip r:embed="rId4">
              <a:alphaModFix/>
            </a:blip>
            <a:srcRect b="0" l="0" r="0" t="0"/>
            <a:stretch/>
          </p:blipFill>
          <p:spPr>
            <a:xfrm>
              <a:off x="3509679" y="3199309"/>
              <a:ext cx="381000" cy="381000"/>
            </a:xfrm>
            <a:prstGeom prst="rect">
              <a:avLst/>
            </a:prstGeom>
            <a:noFill/>
            <a:ln>
              <a:noFill/>
            </a:ln>
          </p:spPr>
        </p:pic>
        <p:sp>
          <p:nvSpPr>
            <p:cNvPr id="734" name="Google Shape;734;p71"/>
            <p:cNvSpPr/>
            <p:nvPr/>
          </p:nvSpPr>
          <p:spPr>
            <a:xfrm>
              <a:off x="3217224" y="2694166"/>
              <a:ext cx="3459616" cy="3752354"/>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Egress VPC: 10.2.0.0/16</a:t>
              </a:r>
              <a:endParaRPr/>
            </a:p>
          </p:txBody>
        </p:sp>
        <p:pic>
          <p:nvPicPr>
            <p:cNvPr id="735" name="Google Shape;735;p71"/>
            <p:cNvPicPr preferRelativeResize="0"/>
            <p:nvPr/>
          </p:nvPicPr>
          <p:blipFill rotWithShape="1">
            <a:blip r:embed="rId3">
              <a:alphaModFix/>
            </a:blip>
            <a:srcRect b="0" l="0" r="0" t="0"/>
            <a:stretch/>
          </p:blipFill>
          <p:spPr>
            <a:xfrm>
              <a:off x="3217223" y="2694165"/>
              <a:ext cx="381000" cy="381000"/>
            </a:xfrm>
            <a:prstGeom prst="rect">
              <a:avLst/>
            </a:prstGeom>
            <a:noFill/>
            <a:ln>
              <a:noFill/>
            </a:ln>
          </p:spPr>
        </p:pic>
        <p:sp>
          <p:nvSpPr>
            <p:cNvPr id="736" name="Google Shape;736;p71"/>
            <p:cNvSpPr/>
            <p:nvPr/>
          </p:nvSpPr>
          <p:spPr>
            <a:xfrm>
              <a:off x="3509678" y="4899212"/>
              <a:ext cx="2979459" cy="1391821"/>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Subnet 3: 10.2.16.0/20</a:t>
              </a:r>
              <a:endParaRPr/>
            </a:p>
          </p:txBody>
        </p:sp>
        <p:pic>
          <p:nvPicPr>
            <p:cNvPr id="737" name="Google Shape;737;p71"/>
            <p:cNvPicPr preferRelativeResize="0"/>
            <p:nvPr/>
          </p:nvPicPr>
          <p:blipFill rotWithShape="1">
            <a:blip r:embed="rId8">
              <a:alphaModFix/>
            </a:blip>
            <a:srcRect b="0" l="0" r="0" t="0"/>
            <a:stretch/>
          </p:blipFill>
          <p:spPr>
            <a:xfrm>
              <a:off x="3508434" y="4899212"/>
              <a:ext cx="381000" cy="381000"/>
            </a:xfrm>
            <a:prstGeom prst="rect">
              <a:avLst/>
            </a:prstGeom>
            <a:noFill/>
            <a:ln>
              <a:noFill/>
            </a:ln>
          </p:spPr>
        </p:pic>
        <p:sp>
          <p:nvSpPr>
            <p:cNvPr id="738" name="Google Shape;738;p71"/>
            <p:cNvSpPr txBox="1"/>
            <p:nvPr/>
          </p:nvSpPr>
          <p:spPr>
            <a:xfrm>
              <a:off x="4178875" y="5749097"/>
              <a:ext cx="153631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NAT gateway</a:t>
              </a:r>
              <a:endParaRPr/>
            </a:p>
          </p:txBody>
        </p:sp>
        <p:pic>
          <p:nvPicPr>
            <p:cNvPr id="739" name="Google Shape;739;p71"/>
            <p:cNvPicPr preferRelativeResize="0"/>
            <p:nvPr/>
          </p:nvPicPr>
          <p:blipFill rotWithShape="1">
            <a:blip r:embed="rId9">
              <a:alphaModFix/>
            </a:blip>
            <a:srcRect b="0" l="0" r="0" t="0"/>
            <a:stretch/>
          </p:blipFill>
          <p:spPr>
            <a:xfrm>
              <a:off x="4642210" y="5291897"/>
              <a:ext cx="457200" cy="457200"/>
            </a:xfrm>
            <a:prstGeom prst="rect">
              <a:avLst/>
            </a:prstGeom>
            <a:noFill/>
            <a:ln>
              <a:noFill/>
            </a:ln>
          </p:spPr>
        </p:pic>
        <p:sp>
          <p:nvSpPr>
            <p:cNvPr id="740" name="Google Shape;740;p71"/>
            <p:cNvSpPr txBox="1"/>
            <p:nvPr/>
          </p:nvSpPr>
          <p:spPr>
            <a:xfrm>
              <a:off x="6437335" y="5744843"/>
              <a:ext cx="137203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Internet </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gateway</a:t>
              </a:r>
              <a:endParaRPr/>
            </a:p>
          </p:txBody>
        </p:sp>
        <p:pic>
          <p:nvPicPr>
            <p:cNvPr id="741" name="Google Shape;741;p71"/>
            <p:cNvPicPr preferRelativeResize="0"/>
            <p:nvPr/>
          </p:nvPicPr>
          <p:blipFill rotWithShape="1">
            <a:blip r:embed="rId10">
              <a:alphaModFix/>
            </a:blip>
            <a:srcRect b="0" l="0" r="0" t="0"/>
            <a:stretch/>
          </p:blipFill>
          <p:spPr>
            <a:xfrm>
              <a:off x="6676839" y="5263074"/>
              <a:ext cx="534443" cy="534443"/>
            </a:xfrm>
            <a:prstGeom prst="rect">
              <a:avLst/>
            </a:prstGeom>
            <a:noFill/>
            <a:ln>
              <a:noFill/>
            </a:ln>
          </p:spPr>
        </p:pic>
        <p:cxnSp>
          <p:nvCxnSpPr>
            <p:cNvPr id="742" name="Google Shape;742;p71"/>
            <p:cNvCxnSpPr>
              <a:stCxn id="732" idx="2"/>
              <a:endCxn id="736" idx="0"/>
            </p:cNvCxnSpPr>
            <p:nvPr/>
          </p:nvCxnSpPr>
          <p:spPr>
            <a:xfrm>
              <a:off x="4999408" y="4348553"/>
              <a:ext cx="0" cy="5508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743" name="Google Shape;743;p71"/>
            <p:cNvCxnSpPr>
              <a:stCxn id="739" idx="3"/>
              <a:endCxn id="741" idx="1"/>
            </p:cNvCxnSpPr>
            <p:nvPr/>
          </p:nvCxnSpPr>
          <p:spPr>
            <a:xfrm>
              <a:off x="5099410" y="5520497"/>
              <a:ext cx="1577400" cy="9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graphicFrame>
        <p:nvGraphicFramePr>
          <p:cNvPr id="744" name="Google Shape;744;p71"/>
          <p:cNvGraphicFramePr/>
          <p:nvPr/>
        </p:nvGraphicFramePr>
        <p:xfrm>
          <a:off x="307652" y="723210"/>
          <a:ext cx="3000000" cy="3000000"/>
        </p:xfrm>
        <a:graphic>
          <a:graphicData uri="http://schemas.openxmlformats.org/drawingml/2006/table">
            <a:tbl>
              <a:tblPr bandRow="1" firstRow="1">
                <a:noFill/>
                <a:tableStyleId>{BDD2D4A5-9C20-42CE-BA23-61375F253291}</a:tableStyleId>
              </a:tblPr>
              <a:tblGrid>
                <a:gridCol w="1603925"/>
                <a:gridCol w="1228425"/>
              </a:tblGrid>
              <a:tr h="390450">
                <a:tc gridSpan="2">
                  <a:txBody>
                    <a:bodyPr/>
                    <a:lstStyle/>
                    <a:p>
                      <a:pPr indent="0" lvl="0" marL="0" marR="0" rtl="0" algn="ctr">
                        <a:spcBef>
                          <a:spcPts val="0"/>
                        </a:spcBef>
                        <a:spcAft>
                          <a:spcPts val="0"/>
                        </a:spcAft>
                        <a:buNone/>
                      </a:pPr>
                      <a:r>
                        <a:rPr b="0" lang="en-US" sz="1600">
                          <a:solidFill>
                            <a:schemeClr val="lt1"/>
                          </a:solidFill>
                        </a:rPr>
                        <a:t>VPC 1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0.0.0.0/0</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ID</a:t>
                      </a:r>
                      <a:endParaRPr/>
                    </a:p>
                  </a:txBody>
                  <a:tcPr marT="45725" marB="45725" marR="91450" marL="91450" anchor="ctr"/>
                </a:tc>
              </a:tr>
            </a:tbl>
          </a:graphicData>
        </a:graphic>
      </p:graphicFrame>
      <p:graphicFrame>
        <p:nvGraphicFramePr>
          <p:cNvPr id="745" name="Google Shape;745;p71"/>
          <p:cNvGraphicFramePr/>
          <p:nvPr/>
        </p:nvGraphicFramePr>
        <p:xfrm>
          <a:off x="324438" y="3008200"/>
          <a:ext cx="3000000" cy="3000000"/>
        </p:xfrm>
        <a:graphic>
          <a:graphicData uri="http://schemas.openxmlformats.org/drawingml/2006/table">
            <a:tbl>
              <a:tblPr bandRow="1" firstRow="1">
                <a:noFill/>
                <a:tableStyleId>{BDD2D4A5-9C20-42CE-BA23-61375F253291}</a:tableStyleId>
              </a:tblPr>
              <a:tblGrid>
                <a:gridCol w="1603925"/>
                <a:gridCol w="1228425"/>
              </a:tblGrid>
              <a:tr h="390450">
                <a:tc gridSpan="2">
                  <a:txBody>
                    <a:bodyPr/>
                    <a:lstStyle/>
                    <a:p>
                      <a:pPr indent="0" lvl="0" marL="0" marR="0" rtl="0" algn="ctr">
                        <a:spcBef>
                          <a:spcPts val="0"/>
                        </a:spcBef>
                        <a:spcAft>
                          <a:spcPts val="0"/>
                        </a:spcAft>
                        <a:buNone/>
                      </a:pPr>
                      <a:r>
                        <a:rPr b="0" lang="en-US" sz="1600">
                          <a:solidFill>
                            <a:schemeClr val="lt1"/>
                          </a:solidFill>
                        </a:rPr>
                        <a:t>Subnet 2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0.0.0.0/0</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NAT gateway ID</a:t>
                      </a:r>
                      <a:endParaRPr/>
                    </a:p>
                  </a:txBody>
                  <a:tcPr marT="45725" marB="45725" marR="91450" marL="91450" anchor="ctr"/>
                </a:tc>
              </a:tr>
            </a:tbl>
          </a:graphicData>
        </a:graphic>
      </p:graphicFrame>
      <p:graphicFrame>
        <p:nvGraphicFramePr>
          <p:cNvPr id="746" name="Google Shape;746;p71"/>
          <p:cNvGraphicFramePr/>
          <p:nvPr/>
        </p:nvGraphicFramePr>
        <p:xfrm>
          <a:off x="9446392" y="785129"/>
          <a:ext cx="3000000" cy="3000000"/>
        </p:xfrm>
        <a:graphic>
          <a:graphicData uri="http://schemas.openxmlformats.org/drawingml/2006/table">
            <a:tbl>
              <a:tblPr bandRow="1" firstRow="1">
                <a:noFill/>
                <a:tableStyleId>{BDD2D4A5-9C20-42CE-BA23-61375F253291}</a:tableStyleId>
              </a:tblPr>
              <a:tblGrid>
                <a:gridCol w="1299175"/>
                <a:gridCol w="1275500"/>
              </a:tblGrid>
              <a:tr h="167575">
                <a:tc gridSpan="2">
                  <a:txBody>
                    <a:bodyPr/>
                    <a:lstStyle/>
                    <a:p>
                      <a:pPr indent="0" lvl="0" marL="0" marR="0" rtl="0" algn="ctr">
                        <a:spcBef>
                          <a:spcPts val="0"/>
                        </a:spcBef>
                        <a:spcAft>
                          <a:spcPts val="0"/>
                        </a:spcAft>
                        <a:buNone/>
                      </a:pPr>
                      <a:r>
                        <a:rPr b="0" lang="en-US" sz="1600">
                          <a:solidFill>
                            <a:schemeClr val="lt1"/>
                          </a:solidFill>
                        </a:rPr>
                        <a:t>Transit gateway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a:t>
                      </a:r>
                      <a:endParaRPr/>
                    </a:p>
                    <a:p>
                      <a:pPr indent="0" lvl="0" marL="0" marR="0" rtl="0" algn="l">
                        <a:spcBef>
                          <a:spcPts val="0"/>
                        </a:spcBef>
                        <a:spcAft>
                          <a:spcPts val="0"/>
                        </a:spcAft>
                        <a:buNone/>
                      </a:pPr>
                      <a:r>
                        <a:rPr lang="en-US" sz="1600">
                          <a:latin typeface="Play"/>
                          <a:ea typeface="Play"/>
                          <a:cs typeface="Play"/>
                          <a:sym typeface="Play"/>
                        </a:rPr>
                        <a:t>attachment VPC 1 ID</a:t>
                      </a:r>
                      <a:endParaRPr/>
                    </a:p>
                  </a:txBody>
                  <a:tcPr marT="45725" marB="45725" marR="91450" marL="91450" anchor="ctr"/>
                </a:tc>
              </a:tr>
              <a:tr h="367950">
                <a:tc>
                  <a:txBody>
                    <a:bodyPr/>
                    <a:lstStyle/>
                    <a:p>
                      <a:pPr indent="0" lvl="0" marL="0" marR="0" rtl="0" algn="l">
                        <a:spcBef>
                          <a:spcPts val="0"/>
                        </a:spcBef>
                        <a:spcAft>
                          <a:spcPts val="0"/>
                        </a:spcAft>
                        <a:buNone/>
                      </a:pPr>
                      <a:r>
                        <a:rPr lang="en-US" sz="1600"/>
                        <a:t>10.2.0.0/16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a:t>
                      </a:r>
                      <a:endParaRPr/>
                    </a:p>
                    <a:p>
                      <a:pPr indent="0" lvl="0" marL="0" marR="0" rtl="0" algn="l">
                        <a:spcBef>
                          <a:spcPts val="0"/>
                        </a:spcBef>
                        <a:spcAft>
                          <a:spcPts val="0"/>
                        </a:spcAft>
                        <a:buNone/>
                      </a:pPr>
                      <a:r>
                        <a:rPr lang="en-US" sz="1600">
                          <a:latin typeface="Play"/>
                          <a:ea typeface="Play"/>
                          <a:cs typeface="Play"/>
                          <a:sym typeface="Play"/>
                        </a:rPr>
                        <a:t>attachment VPC 2 ID</a:t>
                      </a:r>
                      <a:endParaRPr/>
                    </a:p>
                  </a:txBody>
                  <a:tcPr marT="45725" marB="45725" marR="91450" marL="91450" anchor="ctr"/>
                </a:tc>
              </a:tr>
            </a:tbl>
          </a:graphicData>
        </a:graphic>
      </p:graphicFrame>
      <p:graphicFrame>
        <p:nvGraphicFramePr>
          <p:cNvPr id="747" name="Google Shape;747;p71"/>
          <p:cNvGraphicFramePr/>
          <p:nvPr/>
        </p:nvGraphicFramePr>
        <p:xfrm>
          <a:off x="9219731" y="4102221"/>
          <a:ext cx="3000000" cy="3000000"/>
        </p:xfrm>
        <a:graphic>
          <a:graphicData uri="http://schemas.openxmlformats.org/drawingml/2006/table">
            <a:tbl>
              <a:tblPr bandRow="1" firstRow="1">
                <a:noFill/>
                <a:tableStyleId>{BDD2D4A5-9C20-42CE-BA23-61375F253291}</a:tableStyleId>
              </a:tblPr>
              <a:tblGrid>
                <a:gridCol w="1603925"/>
                <a:gridCol w="1228425"/>
              </a:tblGrid>
              <a:tr h="390450">
                <a:tc gridSpan="2">
                  <a:txBody>
                    <a:bodyPr/>
                    <a:lstStyle/>
                    <a:p>
                      <a:pPr indent="0" lvl="0" marL="0" marR="0" rtl="0" algn="ctr">
                        <a:spcBef>
                          <a:spcPts val="0"/>
                        </a:spcBef>
                        <a:spcAft>
                          <a:spcPts val="0"/>
                        </a:spcAft>
                        <a:buNone/>
                      </a:pPr>
                      <a:r>
                        <a:rPr b="0" lang="en-US" sz="1600">
                          <a:solidFill>
                            <a:schemeClr val="lt1"/>
                          </a:solidFill>
                        </a:rPr>
                        <a:t>Egress VPC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10.2.0.0/16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ID</a:t>
                      </a:r>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0.0.0.0/0</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Internet gateway ID</a:t>
                      </a:r>
                      <a:endParaRPr/>
                    </a:p>
                  </a:txBody>
                  <a:tcPr marT="45725" marB="45725" marR="91450" marL="9145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753" name="Google Shape;753;p72"/>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sz="2800">
                <a:latin typeface="Play"/>
                <a:ea typeface="Play"/>
                <a:cs typeface="Play"/>
                <a:sym typeface="Play"/>
              </a:rPr>
              <a:t>Transit gateway peering</a:t>
            </a:r>
            <a:endParaRPr/>
          </a:p>
        </p:txBody>
      </p:sp>
      <p:grpSp>
        <p:nvGrpSpPr>
          <p:cNvPr descr="Transit gateway A peered to transit gateway B through a transit gateway peering attachment. More details in the notes.&#10;" id="754" name="Google Shape;754;p72"/>
          <p:cNvGrpSpPr/>
          <p:nvPr/>
        </p:nvGrpSpPr>
        <p:grpSpPr>
          <a:xfrm>
            <a:off x="826312" y="952483"/>
            <a:ext cx="10423099" cy="3063197"/>
            <a:chOff x="826312" y="952483"/>
            <a:chExt cx="10423099" cy="3063197"/>
          </a:xfrm>
        </p:grpSpPr>
        <p:cxnSp>
          <p:nvCxnSpPr>
            <p:cNvPr id="755" name="Google Shape;755;p72"/>
            <p:cNvCxnSpPr/>
            <p:nvPr/>
          </p:nvCxnSpPr>
          <p:spPr>
            <a:xfrm flipH="1">
              <a:off x="8684436" y="2715112"/>
              <a:ext cx="485590" cy="1"/>
            </a:xfrm>
            <a:prstGeom prst="straightConnector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cxnSp>
          <p:nvCxnSpPr>
            <p:cNvPr id="756" name="Google Shape;756;p72"/>
            <p:cNvCxnSpPr>
              <a:stCxn id="757" idx="1"/>
              <a:endCxn id="758" idx="3"/>
            </p:cNvCxnSpPr>
            <p:nvPr/>
          </p:nvCxnSpPr>
          <p:spPr>
            <a:xfrm rot="10800000">
              <a:off x="2911702" y="2281397"/>
              <a:ext cx="828900" cy="434700"/>
            </a:xfrm>
            <a:prstGeom prst="bentConnector3">
              <a:avLst>
                <a:gd fmla="val 50000" name="adj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cxnSp>
          <p:nvCxnSpPr>
            <p:cNvPr id="759" name="Google Shape;759;p72"/>
            <p:cNvCxnSpPr>
              <a:stCxn id="757" idx="1"/>
              <a:endCxn id="760" idx="3"/>
            </p:cNvCxnSpPr>
            <p:nvPr/>
          </p:nvCxnSpPr>
          <p:spPr>
            <a:xfrm flipH="1">
              <a:off x="2911702" y="2716097"/>
              <a:ext cx="828900" cy="434700"/>
            </a:xfrm>
            <a:prstGeom prst="bentConnector3">
              <a:avLst>
                <a:gd fmla="val 50000" name="adj1"/>
              </a:avLst>
            </a:prstGeom>
            <a:noFill/>
            <a:ln cap="flat" cmpd="sng" w="19050">
              <a:solidFill>
                <a:schemeClr val="dk1"/>
              </a:solidFill>
              <a:prstDash val="solid"/>
              <a:round/>
              <a:headEnd len="sm" w="sm" type="none"/>
              <a:tailEnd len="sm" w="sm" type="none"/>
            </a:ln>
          </p:spPr>
        </p:cxnSp>
        <p:sp>
          <p:nvSpPr>
            <p:cNvPr id="761" name="Google Shape;761;p72"/>
            <p:cNvSpPr/>
            <p:nvPr/>
          </p:nvSpPr>
          <p:spPr>
            <a:xfrm>
              <a:off x="838814" y="958290"/>
              <a:ext cx="4267366" cy="3046503"/>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AWS account 1</a:t>
              </a:r>
              <a:endParaRPr/>
            </a:p>
          </p:txBody>
        </p:sp>
        <p:pic>
          <p:nvPicPr>
            <p:cNvPr id="762" name="Google Shape;762;p72"/>
            <p:cNvPicPr preferRelativeResize="0"/>
            <p:nvPr/>
          </p:nvPicPr>
          <p:blipFill rotWithShape="1">
            <a:blip r:embed="rId3">
              <a:alphaModFix/>
            </a:blip>
            <a:srcRect b="0" l="0" r="0" t="0"/>
            <a:stretch/>
          </p:blipFill>
          <p:spPr>
            <a:xfrm>
              <a:off x="826312" y="959262"/>
              <a:ext cx="381000" cy="381000"/>
            </a:xfrm>
            <a:prstGeom prst="rect">
              <a:avLst/>
            </a:prstGeom>
            <a:noFill/>
            <a:ln>
              <a:noFill/>
            </a:ln>
          </p:spPr>
        </p:pic>
        <p:sp>
          <p:nvSpPr>
            <p:cNvPr id="763" name="Google Shape;763;p72"/>
            <p:cNvSpPr/>
            <p:nvPr/>
          </p:nvSpPr>
          <p:spPr>
            <a:xfrm>
              <a:off x="1016813" y="1374417"/>
              <a:ext cx="3970435" cy="2519298"/>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Region A</a:t>
              </a:r>
              <a:endParaRPr/>
            </a:p>
          </p:txBody>
        </p:sp>
        <p:pic>
          <p:nvPicPr>
            <p:cNvPr id="764" name="Google Shape;764;p72"/>
            <p:cNvPicPr preferRelativeResize="0"/>
            <p:nvPr/>
          </p:nvPicPr>
          <p:blipFill rotWithShape="1">
            <a:blip r:embed="rId4">
              <a:alphaModFix/>
            </a:blip>
            <a:srcRect b="0" l="0" r="0" t="0"/>
            <a:stretch/>
          </p:blipFill>
          <p:spPr>
            <a:xfrm>
              <a:off x="1016812" y="1374417"/>
              <a:ext cx="381000" cy="381000"/>
            </a:xfrm>
            <a:prstGeom prst="rect">
              <a:avLst/>
            </a:prstGeom>
            <a:noFill/>
            <a:ln>
              <a:noFill/>
            </a:ln>
          </p:spPr>
        </p:pic>
        <p:sp>
          <p:nvSpPr>
            <p:cNvPr id="758" name="Google Shape;758;p72"/>
            <p:cNvSpPr/>
            <p:nvPr/>
          </p:nvSpPr>
          <p:spPr>
            <a:xfrm>
              <a:off x="1170757" y="1951771"/>
              <a:ext cx="1740924" cy="65896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1: 10.1.0.0/16</a:t>
              </a:r>
              <a:endParaRPr/>
            </a:p>
          </p:txBody>
        </p:sp>
        <p:pic>
          <p:nvPicPr>
            <p:cNvPr id="765" name="Google Shape;765;p72"/>
            <p:cNvPicPr preferRelativeResize="0"/>
            <p:nvPr/>
          </p:nvPicPr>
          <p:blipFill rotWithShape="1">
            <a:blip r:embed="rId5">
              <a:alphaModFix/>
            </a:blip>
            <a:srcRect b="0" l="0" r="0" t="0"/>
            <a:stretch/>
          </p:blipFill>
          <p:spPr>
            <a:xfrm>
              <a:off x="1170758" y="1951771"/>
              <a:ext cx="381000" cy="381000"/>
            </a:xfrm>
            <a:prstGeom prst="rect">
              <a:avLst/>
            </a:prstGeom>
            <a:noFill/>
            <a:ln>
              <a:noFill/>
            </a:ln>
          </p:spPr>
        </p:pic>
        <p:pic>
          <p:nvPicPr>
            <p:cNvPr id="766" name="Google Shape;766;p72"/>
            <p:cNvPicPr preferRelativeResize="0"/>
            <p:nvPr/>
          </p:nvPicPr>
          <p:blipFill rotWithShape="1">
            <a:blip r:embed="rId6">
              <a:alphaModFix/>
            </a:blip>
            <a:srcRect b="0" l="0" r="0" t="0"/>
            <a:stretch/>
          </p:blipFill>
          <p:spPr>
            <a:xfrm>
              <a:off x="2899180" y="2087238"/>
              <a:ext cx="381000" cy="381000"/>
            </a:xfrm>
            <a:prstGeom prst="rect">
              <a:avLst/>
            </a:prstGeom>
            <a:noFill/>
            <a:ln>
              <a:noFill/>
            </a:ln>
          </p:spPr>
        </p:pic>
        <p:sp>
          <p:nvSpPr>
            <p:cNvPr id="767" name="Google Shape;767;p72"/>
            <p:cNvSpPr/>
            <p:nvPr/>
          </p:nvSpPr>
          <p:spPr>
            <a:xfrm>
              <a:off x="3225846" y="1886085"/>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pic>
          <p:nvPicPr>
            <p:cNvPr id="757" name="Google Shape;757;p72"/>
            <p:cNvPicPr preferRelativeResize="0"/>
            <p:nvPr/>
          </p:nvPicPr>
          <p:blipFill rotWithShape="1">
            <a:blip r:embed="rId7">
              <a:alphaModFix/>
            </a:blip>
            <a:srcRect b="0" l="0" r="0" t="0"/>
            <a:stretch/>
          </p:blipFill>
          <p:spPr>
            <a:xfrm>
              <a:off x="3740602" y="2230023"/>
              <a:ext cx="972147" cy="972147"/>
            </a:xfrm>
            <a:prstGeom prst="rect">
              <a:avLst/>
            </a:prstGeom>
            <a:noFill/>
            <a:ln>
              <a:noFill/>
            </a:ln>
          </p:spPr>
        </p:pic>
        <p:sp>
          <p:nvSpPr>
            <p:cNvPr id="768" name="Google Shape;768;p72"/>
            <p:cNvSpPr txBox="1"/>
            <p:nvPr/>
          </p:nvSpPr>
          <p:spPr>
            <a:xfrm>
              <a:off x="3587516" y="3184585"/>
              <a:ext cx="13428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 A</a:t>
              </a:r>
              <a:endParaRPr/>
            </a:p>
          </p:txBody>
        </p:sp>
        <p:sp>
          <p:nvSpPr>
            <p:cNvPr id="760" name="Google Shape;760;p72"/>
            <p:cNvSpPr/>
            <p:nvPr/>
          </p:nvSpPr>
          <p:spPr>
            <a:xfrm>
              <a:off x="1170758" y="2821170"/>
              <a:ext cx="1740923" cy="65896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2: 10.2.0.0/16</a:t>
              </a:r>
              <a:endParaRPr/>
            </a:p>
          </p:txBody>
        </p:sp>
        <p:pic>
          <p:nvPicPr>
            <p:cNvPr id="769" name="Google Shape;769;p72"/>
            <p:cNvPicPr preferRelativeResize="0"/>
            <p:nvPr/>
          </p:nvPicPr>
          <p:blipFill rotWithShape="1">
            <a:blip r:embed="rId5">
              <a:alphaModFix/>
            </a:blip>
            <a:srcRect b="0" l="0" r="0" t="0"/>
            <a:stretch/>
          </p:blipFill>
          <p:spPr>
            <a:xfrm>
              <a:off x="1170758" y="2821170"/>
              <a:ext cx="381000" cy="381000"/>
            </a:xfrm>
            <a:prstGeom prst="rect">
              <a:avLst/>
            </a:prstGeom>
            <a:noFill/>
            <a:ln>
              <a:noFill/>
            </a:ln>
          </p:spPr>
        </p:pic>
        <p:pic>
          <p:nvPicPr>
            <p:cNvPr id="770" name="Google Shape;770;p72"/>
            <p:cNvPicPr preferRelativeResize="0"/>
            <p:nvPr/>
          </p:nvPicPr>
          <p:blipFill rotWithShape="1">
            <a:blip r:embed="rId6">
              <a:alphaModFix/>
            </a:blip>
            <a:srcRect b="0" l="0" r="0" t="0"/>
            <a:stretch/>
          </p:blipFill>
          <p:spPr>
            <a:xfrm>
              <a:off x="2906534" y="2960151"/>
              <a:ext cx="381000" cy="381000"/>
            </a:xfrm>
            <a:prstGeom prst="rect">
              <a:avLst/>
            </a:prstGeom>
            <a:noFill/>
            <a:ln>
              <a:noFill/>
            </a:ln>
          </p:spPr>
        </p:pic>
        <p:sp>
          <p:nvSpPr>
            <p:cNvPr id="771" name="Google Shape;771;p72"/>
            <p:cNvSpPr/>
            <p:nvPr/>
          </p:nvSpPr>
          <p:spPr>
            <a:xfrm>
              <a:off x="3210335" y="3202170"/>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a:t>
              </a:r>
              <a:endParaRPr/>
            </a:p>
          </p:txBody>
        </p:sp>
        <p:cxnSp>
          <p:nvCxnSpPr>
            <p:cNvPr id="772" name="Google Shape;772;p72"/>
            <p:cNvCxnSpPr>
              <a:stCxn id="773" idx="1"/>
              <a:endCxn id="757" idx="3"/>
            </p:cNvCxnSpPr>
            <p:nvPr/>
          </p:nvCxnSpPr>
          <p:spPr>
            <a:xfrm rot="10800000">
              <a:off x="4712819" y="2716181"/>
              <a:ext cx="1010400" cy="900"/>
            </a:xfrm>
            <a:prstGeom prst="straightConnector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pic>
          <p:nvPicPr>
            <p:cNvPr id="773" name="Google Shape;773;p72"/>
            <p:cNvPicPr preferRelativeResize="0"/>
            <p:nvPr/>
          </p:nvPicPr>
          <p:blipFill rotWithShape="1">
            <a:blip r:embed="rId6">
              <a:alphaModFix/>
            </a:blip>
            <a:srcRect b="0" l="0" r="0" t="0"/>
            <a:stretch/>
          </p:blipFill>
          <p:spPr>
            <a:xfrm>
              <a:off x="5723219" y="2422491"/>
              <a:ext cx="589179" cy="589179"/>
            </a:xfrm>
            <a:prstGeom prst="rect">
              <a:avLst/>
            </a:prstGeom>
            <a:noFill/>
            <a:ln>
              <a:noFill/>
            </a:ln>
          </p:spPr>
        </p:pic>
        <p:sp>
          <p:nvSpPr>
            <p:cNvPr id="774" name="Google Shape;774;p72"/>
            <p:cNvSpPr txBox="1"/>
            <p:nvPr/>
          </p:nvSpPr>
          <p:spPr>
            <a:xfrm>
              <a:off x="5064523" y="2974398"/>
              <a:ext cx="190832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 peering</a:t>
              </a:r>
              <a:endParaRPr/>
            </a:p>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attachment</a:t>
              </a:r>
              <a:endParaRPr/>
            </a:p>
          </p:txBody>
        </p:sp>
        <p:sp>
          <p:nvSpPr>
            <p:cNvPr id="775" name="Google Shape;775;p72"/>
            <p:cNvSpPr/>
            <p:nvPr/>
          </p:nvSpPr>
          <p:spPr>
            <a:xfrm>
              <a:off x="5837190" y="2023094"/>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3</a:t>
              </a:r>
              <a:endParaRPr/>
            </a:p>
          </p:txBody>
        </p:sp>
        <p:cxnSp>
          <p:nvCxnSpPr>
            <p:cNvPr id="776" name="Google Shape;776;p72"/>
            <p:cNvCxnSpPr>
              <a:stCxn id="777" idx="1"/>
              <a:endCxn id="773" idx="3"/>
            </p:cNvCxnSpPr>
            <p:nvPr/>
          </p:nvCxnSpPr>
          <p:spPr>
            <a:xfrm rot="10800000">
              <a:off x="6312461" y="2717081"/>
              <a:ext cx="1401300" cy="0"/>
            </a:xfrm>
            <a:prstGeom prst="straightConnector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pic>
          <p:nvPicPr>
            <p:cNvPr id="777" name="Google Shape;777;p72"/>
            <p:cNvPicPr preferRelativeResize="0"/>
            <p:nvPr/>
          </p:nvPicPr>
          <p:blipFill rotWithShape="1">
            <a:blip r:embed="rId7">
              <a:alphaModFix/>
            </a:blip>
            <a:srcRect b="0" l="0" r="0" t="0"/>
            <a:stretch/>
          </p:blipFill>
          <p:spPr>
            <a:xfrm>
              <a:off x="7713761" y="2231007"/>
              <a:ext cx="972147" cy="972147"/>
            </a:xfrm>
            <a:prstGeom prst="rect">
              <a:avLst/>
            </a:prstGeom>
            <a:noFill/>
            <a:ln>
              <a:noFill/>
            </a:ln>
          </p:spPr>
        </p:pic>
        <p:sp>
          <p:nvSpPr>
            <p:cNvPr id="778" name="Google Shape;778;p72"/>
            <p:cNvSpPr txBox="1"/>
            <p:nvPr/>
          </p:nvSpPr>
          <p:spPr>
            <a:xfrm>
              <a:off x="7528408" y="3184584"/>
              <a:ext cx="13428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 B</a:t>
              </a:r>
              <a:endParaRPr/>
            </a:p>
          </p:txBody>
        </p:sp>
        <p:sp>
          <p:nvSpPr>
            <p:cNvPr id="779" name="Google Shape;779;p72"/>
            <p:cNvSpPr/>
            <p:nvPr/>
          </p:nvSpPr>
          <p:spPr>
            <a:xfrm>
              <a:off x="8720181" y="2163377"/>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4</a:t>
              </a:r>
              <a:endParaRPr/>
            </a:p>
          </p:txBody>
        </p:sp>
        <p:sp>
          <p:nvSpPr>
            <p:cNvPr id="780" name="Google Shape;780;p72"/>
            <p:cNvSpPr/>
            <p:nvPr/>
          </p:nvSpPr>
          <p:spPr>
            <a:xfrm>
              <a:off x="9162710" y="2386587"/>
              <a:ext cx="1736377" cy="65896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3: 11.1.0.0/16</a:t>
              </a:r>
              <a:endParaRPr/>
            </a:p>
          </p:txBody>
        </p:sp>
        <p:pic>
          <p:nvPicPr>
            <p:cNvPr id="781" name="Google Shape;781;p72"/>
            <p:cNvPicPr preferRelativeResize="0"/>
            <p:nvPr/>
          </p:nvPicPr>
          <p:blipFill rotWithShape="1">
            <a:blip r:embed="rId5">
              <a:alphaModFix/>
            </a:blip>
            <a:srcRect b="0" l="0" r="0" t="0"/>
            <a:stretch/>
          </p:blipFill>
          <p:spPr>
            <a:xfrm>
              <a:off x="9170026" y="2384329"/>
              <a:ext cx="381000" cy="381000"/>
            </a:xfrm>
            <a:prstGeom prst="rect">
              <a:avLst/>
            </a:prstGeom>
            <a:noFill/>
            <a:ln>
              <a:noFill/>
            </a:ln>
          </p:spPr>
        </p:pic>
        <p:sp>
          <p:nvSpPr>
            <p:cNvPr id="782" name="Google Shape;782;p72"/>
            <p:cNvSpPr/>
            <p:nvPr/>
          </p:nvSpPr>
          <p:spPr>
            <a:xfrm>
              <a:off x="7080303" y="1385304"/>
              <a:ext cx="4002226" cy="2519298"/>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Region B</a:t>
              </a:r>
              <a:endParaRPr/>
            </a:p>
          </p:txBody>
        </p:sp>
        <p:pic>
          <p:nvPicPr>
            <p:cNvPr id="783" name="Google Shape;783;p72"/>
            <p:cNvPicPr preferRelativeResize="0"/>
            <p:nvPr/>
          </p:nvPicPr>
          <p:blipFill rotWithShape="1">
            <a:blip r:embed="rId4">
              <a:alphaModFix/>
            </a:blip>
            <a:srcRect b="0" l="0" r="0" t="0"/>
            <a:stretch/>
          </p:blipFill>
          <p:spPr>
            <a:xfrm>
              <a:off x="7087241" y="1385304"/>
              <a:ext cx="381000" cy="381000"/>
            </a:xfrm>
            <a:prstGeom prst="rect">
              <a:avLst/>
            </a:prstGeom>
            <a:noFill/>
            <a:ln>
              <a:noFill/>
            </a:ln>
          </p:spPr>
        </p:pic>
        <p:sp>
          <p:nvSpPr>
            <p:cNvPr id="784" name="Google Shape;784;p72"/>
            <p:cNvSpPr/>
            <p:nvPr/>
          </p:nvSpPr>
          <p:spPr>
            <a:xfrm>
              <a:off x="6982045" y="969177"/>
              <a:ext cx="4267366" cy="3046503"/>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AWS account 2</a:t>
              </a:r>
              <a:endParaRPr/>
            </a:p>
          </p:txBody>
        </p:sp>
        <p:pic>
          <p:nvPicPr>
            <p:cNvPr id="785" name="Google Shape;785;p72"/>
            <p:cNvPicPr preferRelativeResize="0"/>
            <p:nvPr/>
          </p:nvPicPr>
          <p:blipFill rotWithShape="1">
            <a:blip r:embed="rId3">
              <a:alphaModFix/>
            </a:blip>
            <a:srcRect b="0" l="0" r="0" t="0"/>
            <a:stretch/>
          </p:blipFill>
          <p:spPr>
            <a:xfrm>
              <a:off x="6982045" y="952483"/>
              <a:ext cx="381000" cy="381000"/>
            </a:xfrm>
            <a:prstGeom prst="rect">
              <a:avLst/>
            </a:prstGeom>
            <a:noFill/>
            <a:ln>
              <a:noFill/>
            </a:ln>
          </p:spPr>
        </p:pic>
        <p:pic>
          <p:nvPicPr>
            <p:cNvPr id="786" name="Google Shape;786;p72"/>
            <p:cNvPicPr preferRelativeResize="0"/>
            <p:nvPr/>
          </p:nvPicPr>
          <p:blipFill rotWithShape="1">
            <a:blip r:embed="rId6">
              <a:alphaModFix/>
            </a:blip>
            <a:srcRect b="0" l="0" r="0" t="0"/>
            <a:stretch/>
          </p:blipFill>
          <p:spPr>
            <a:xfrm>
              <a:off x="8700416" y="2524612"/>
              <a:ext cx="381000" cy="381000"/>
            </a:xfrm>
            <a:prstGeom prst="rect">
              <a:avLst/>
            </a:prstGeom>
            <a:noFill/>
            <a:ln>
              <a:noFill/>
            </a:ln>
          </p:spPr>
        </p:pic>
      </p:grpSp>
      <p:graphicFrame>
        <p:nvGraphicFramePr>
          <p:cNvPr id="787" name="Google Shape;787;p72"/>
          <p:cNvGraphicFramePr/>
          <p:nvPr/>
        </p:nvGraphicFramePr>
        <p:xfrm>
          <a:off x="636083" y="4305310"/>
          <a:ext cx="3000000" cy="3000000"/>
        </p:xfrm>
        <a:graphic>
          <a:graphicData uri="http://schemas.openxmlformats.org/drawingml/2006/table">
            <a:tbl>
              <a:tblPr bandRow="1" firstRow="1">
                <a:noFill/>
                <a:tableStyleId>{BDD2D4A5-9C20-42CE-BA23-61375F253291}</a:tableStyleId>
              </a:tblPr>
              <a:tblGrid>
                <a:gridCol w="1331375"/>
                <a:gridCol w="3869750"/>
              </a:tblGrid>
              <a:tr h="340425">
                <a:tc gridSpan="2">
                  <a:txBody>
                    <a:bodyPr/>
                    <a:lstStyle/>
                    <a:p>
                      <a:pPr indent="0" lvl="0" marL="0" marR="0" rtl="0" algn="ctr">
                        <a:spcBef>
                          <a:spcPts val="0"/>
                        </a:spcBef>
                        <a:spcAft>
                          <a:spcPts val="0"/>
                        </a:spcAft>
                        <a:buNone/>
                      </a:pPr>
                      <a:r>
                        <a:rPr b="0" lang="en-US" sz="1600">
                          <a:solidFill>
                            <a:schemeClr val="lt1"/>
                          </a:solidFill>
                        </a:rPr>
                        <a:t>Transit gateway A route table</a:t>
                      </a:r>
                      <a:endParaRPr/>
                    </a:p>
                  </a:txBody>
                  <a:tcPr marT="37675" marB="37675" marR="75325" marL="150650" anchor="ctr"/>
                </a:tc>
                <a:tc hMerge="1"/>
              </a:tr>
              <a:tr h="416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924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attachment VPC 1 ID</a:t>
                      </a:r>
                      <a:endParaRPr/>
                    </a:p>
                  </a:txBody>
                  <a:tcPr marT="45725" marB="45725" marR="91450" marL="91450" anchor="ctr"/>
                </a:tc>
              </a:tr>
              <a:tr h="392450">
                <a:tc>
                  <a:txBody>
                    <a:bodyPr/>
                    <a:lstStyle/>
                    <a:p>
                      <a:pPr indent="0" lvl="0" marL="0" marR="0" rtl="0" algn="l">
                        <a:spcBef>
                          <a:spcPts val="0"/>
                        </a:spcBef>
                        <a:spcAft>
                          <a:spcPts val="0"/>
                        </a:spcAft>
                        <a:buNone/>
                      </a:pPr>
                      <a:r>
                        <a:rPr lang="en-US" sz="1600"/>
                        <a:t>10.2.0.0/16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attachment VPC 2 ID</a:t>
                      </a:r>
                      <a:endParaRPr/>
                    </a:p>
                  </a:txBody>
                  <a:tcPr marT="45725" marB="45725" marR="91450" marL="91450" anchor="ctr"/>
                </a:tc>
              </a:tr>
              <a:tr h="392450">
                <a:tc>
                  <a:txBody>
                    <a:bodyPr/>
                    <a:lstStyle/>
                    <a:p>
                      <a:pPr indent="0" lvl="0" marL="0" marR="0" rtl="0" algn="l">
                        <a:spcBef>
                          <a:spcPts val="0"/>
                        </a:spcBef>
                        <a:spcAft>
                          <a:spcPts val="0"/>
                        </a:spcAft>
                        <a:buNone/>
                      </a:pPr>
                      <a:r>
                        <a:rPr lang="en-US" sz="1600">
                          <a:latin typeface="Play"/>
                          <a:ea typeface="Play"/>
                          <a:cs typeface="Play"/>
                          <a:sym typeface="Play"/>
                        </a:rPr>
                        <a:t>11.1.0.0/16</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peering attachment ID</a:t>
                      </a:r>
                      <a:endParaRPr/>
                    </a:p>
                  </a:txBody>
                  <a:tcPr marT="45725" marB="45725" marR="91450" marL="91450" anchor="ctr"/>
                </a:tc>
              </a:tr>
            </a:tbl>
          </a:graphicData>
        </a:graphic>
      </p:graphicFrame>
      <p:sp>
        <p:nvSpPr>
          <p:cNvPr id="788" name="Google Shape;788;p72"/>
          <p:cNvSpPr/>
          <p:nvPr/>
        </p:nvSpPr>
        <p:spPr>
          <a:xfrm>
            <a:off x="5677673" y="5091822"/>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sp>
        <p:nvSpPr>
          <p:cNvPr id="789" name="Google Shape;789;p72"/>
          <p:cNvSpPr/>
          <p:nvPr/>
        </p:nvSpPr>
        <p:spPr>
          <a:xfrm>
            <a:off x="5678183" y="5470552"/>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a:t>
            </a:r>
            <a:endParaRPr/>
          </a:p>
        </p:txBody>
      </p:sp>
      <p:sp>
        <p:nvSpPr>
          <p:cNvPr id="790" name="Google Shape;790;p72"/>
          <p:cNvSpPr/>
          <p:nvPr/>
        </p:nvSpPr>
        <p:spPr>
          <a:xfrm>
            <a:off x="5678184" y="5849282"/>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3</a:t>
            </a:r>
            <a:endParaRPr/>
          </a:p>
        </p:txBody>
      </p:sp>
      <p:graphicFrame>
        <p:nvGraphicFramePr>
          <p:cNvPr id="791" name="Google Shape;791;p72"/>
          <p:cNvGraphicFramePr/>
          <p:nvPr/>
        </p:nvGraphicFramePr>
        <p:xfrm>
          <a:off x="6333077" y="4286497"/>
          <a:ext cx="3000000" cy="3000000"/>
        </p:xfrm>
        <a:graphic>
          <a:graphicData uri="http://schemas.openxmlformats.org/drawingml/2006/table">
            <a:tbl>
              <a:tblPr bandRow="1" firstRow="1">
                <a:noFill/>
                <a:tableStyleId>{BDD2D4A5-9C20-42CE-BA23-61375F253291}</a:tableStyleId>
              </a:tblPr>
              <a:tblGrid>
                <a:gridCol w="1331375"/>
                <a:gridCol w="3869750"/>
              </a:tblGrid>
              <a:tr h="340425">
                <a:tc gridSpan="2">
                  <a:txBody>
                    <a:bodyPr/>
                    <a:lstStyle/>
                    <a:p>
                      <a:pPr indent="0" lvl="0" marL="0" marR="0" rtl="0" algn="ctr">
                        <a:spcBef>
                          <a:spcPts val="0"/>
                        </a:spcBef>
                        <a:spcAft>
                          <a:spcPts val="0"/>
                        </a:spcAft>
                        <a:buNone/>
                      </a:pPr>
                      <a:r>
                        <a:rPr b="0" lang="en-US" sz="1600">
                          <a:solidFill>
                            <a:schemeClr val="lt1"/>
                          </a:solidFill>
                        </a:rPr>
                        <a:t>Transit gateway B route table</a:t>
                      </a:r>
                      <a:endParaRPr/>
                    </a:p>
                  </a:txBody>
                  <a:tcPr marT="37675" marB="37675" marR="75325" marL="150650" anchor="ctr"/>
                </a:tc>
                <a:tc hMerge="1"/>
              </a:tr>
              <a:tr h="416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92450">
                <a:tc>
                  <a:txBody>
                    <a:bodyPr/>
                    <a:lstStyle/>
                    <a:p>
                      <a:pPr indent="0" lvl="0" marL="0" marR="0" rtl="0" algn="l">
                        <a:spcBef>
                          <a:spcPts val="0"/>
                        </a:spcBef>
                        <a:spcAft>
                          <a:spcPts val="0"/>
                        </a:spcAft>
                        <a:buNone/>
                      </a:pPr>
                      <a:r>
                        <a:rPr lang="en-US" sz="1600"/>
                        <a:t>11.1.0.0/16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attachment VPC 3 ID</a:t>
                      </a:r>
                      <a:endParaRPr/>
                    </a:p>
                  </a:txBody>
                  <a:tcPr marT="45725" marB="45725" marR="91450" marL="91450" anchor="ctr"/>
                </a:tc>
              </a:tr>
              <a:tr h="3924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peering attachment ID</a:t>
                      </a:r>
                      <a:endParaRPr/>
                    </a:p>
                  </a:txBody>
                  <a:tcPr marT="45725" marB="45725" marR="91450" marL="91450" anchor="ctr"/>
                </a:tc>
              </a:tr>
              <a:tr h="392450">
                <a:tc>
                  <a:txBody>
                    <a:bodyPr/>
                    <a:lstStyle/>
                    <a:p>
                      <a:pPr indent="0" lvl="0" marL="0" marR="0" rtl="0" algn="l">
                        <a:spcBef>
                          <a:spcPts val="0"/>
                        </a:spcBef>
                        <a:spcAft>
                          <a:spcPts val="0"/>
                        </a:spcAft>
                        <a:buNone/>
                      </a:pPr>
                      <a:r>
                        <a:rPr lang="en-US" sz="1600"/>
                        <a:t>10.2.0.0/16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peering attachment ID</a:t>
                      </a:r>
                      <a:endParaRPr/>
                    </a:p>
                  </a:txBody>
                  <a:tcPr marT="45725" marB="45725" marR="91450" marL="91450" anchor="ctr"/>
                </a:tc>
              </a:tr>
            </a:tbl>
          </a:graphicData>
        </a:graphic>
      </p:graphicFrame>
      <p:sp>
        <p:nvSpPr>
          <p:cNvPr id="792" name="Google Shape;792;p72"/>
          <p:cNvSpPr/>
          <p:nvPr/>
        </p:nvSpPr>
        <p:spPr>
          <a:xfrm>
            <a:off x="11382126" y="5060507"/>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4</a:t>
            </a:r>
            <a:endParaRPr/>
          </a:p>
        </p:txBody>
      </p:sp>
      <p:sp>
        <p:nvSpPr>
          <p:cNvPr id="793" name="Google Shape;793;p72"/>
          <p:cNvSpPr/>
          <p:nvPr/>
        </p:nvSpPr>
        <p:spPr>
          <a:xfrm>
            <a:off x="11395677" y="5442401"/>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3</a:t>
            </a:r>
            <a:endParaRPr/>
          </a:p>
        </p:txBody>
      </p:sp>
      <p:sp>
        <p:nvSpPr>
          <p:cNvPr id="794" name="Google Shape;794;p72"/>
          <p:cNvSpPr/>
          <p:nvPr/>
        </p:nvSpPr>
        <p:spPr>
          <a:xfrm>
            <a:off x="11395678" y="5831578"/>
            <a:ext cx="361235" cy="361235"/>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800" name="Google Shape;800;p7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latin typeface="Play"/>
                <a:ea typeface="Play"/>
                <a:cs typeface="Play"/>
                <a:sym typeface="Play"/>
              </a:rPr>
              <a:t>Company group of departments use case</a:t>
            </a:r>
            <a:endParaRPr/>
          </a:p>
        </p:txBody>
      </p:sp>
      <p:sp>
        <p:nvSpPr>
          <p:cNvPr id="801" name="Google Shape;801;p73"/>
          <p:cNvSpPr txBox="1"/>
          <p:nvPr>
            <p:ph idx="3" type="body"/>
          </p:nvPr>
        </p:nvSpPr>
        <p:spPr>
          <a:xfrm>
            <a:off x="460113" y="1302919"/>
            <a:ext cx="5295469" cy="48737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sz="2400"/>
              <a:t>Scenario:</a:t>
            </a:r>
            <a:endParaRPr/>
          </a:p>
          <a:p>
            <a:pPr indent="0" lvl="0" marL="0" rtl="0" algn="l">
              <a:lnSpc>
                <a:spcPct val="100000"/>
              </a:lnSpc>
              <a:spcBef>
                <a:spcPts val="1200"/>
              </a:spcBef>
              <a:spcAft>
                <a:spcPts val="0"/>
              </a:spcAft>
              <a:buClr>
                <a:srgbClr val="232F3E"/>
              </a:buClr>
              <a:buSzPts val="2400"/>
              <a:buNone/>
            </a:pPr>
            <a:r>
              <a:rPr lang="en-US" sz="2400"/>
              <a:t>A company has multiple IT departments, each with their own VPC. Some VPCs are located within the same AWS account, and others in a different AWS account. All the VPCs should be peered together to let the IT departments have full access to each others' resources. The company is considering adding accounts of other business groups in the future.</a:t>
            </a:r>
            <a:endParaRPr/>
          </a:p>
          <a:p>
            <a:pPr indent="0" lvl="0" marL="0" rtl="0" algn="l">
              <a:lnSpc>
                <a:spcPct val="100000"/>
              </a:lnSpc>
              <a:spcBef>
                <a:spcPts val="1200"/>
              </a:spcBef>
              <a:spcAft>
                <a:spcPts val="0"/>
              </a:spcAft>
              <a:buClr>
                <a:srgbClr val="232F3E"/>
              </a:buClr>
              <a:buSzPts val="2800"/>
              <a:buNone/>
            </a:pPr>
            <a:r>
              <a:t/>
            </a:r>
            <a:endParaRPr/>
          </a:p>
        </p:txBody>
      </p:sp>
      <p:grpSp>
        <p:nvGrpSpPr>
          <p:cNvPr id="802" name="Google Shape;802;p73"/>
          <p:cNvGrpSpPr/>
          <p:nvPr/>
        </p:nvGrpSpPr>
        <p:grpSpPr>
          <a:xfrm>
            <a:off x="5981700" y="1815915"/>
            <a:ext cx="5759128" cy="4244159"/>
            <a:chOff x="5981700" y="1815915"/>
            <a:chExt cx="5759128" cy="4244159"/>
          </a:xfrm>
        </p:grpSpPr>
        <p:sp>
          <p:nvSpPr>
            <p:cNvPr id="803" name="Google Shape;803;p73"/>
            <p:cNvSpPr/>
            <p:nvPr/>
          </p:nvSpPr>
          <p:spPr>
            <a:xfrm>
              <a:off x="5981700" y="1822864"/>
              <a:ext cx="1777340" cy="2292134"/>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AWS account departments A and B</a:t>
              </a:r>
              <a:endParaRPr/>
            </a:p>
          </p:txBody>
        </p:sp>
        <p:pic>
          <p:nvPicPr>
            <p:cNvPr id="804" name="Google Shape;804;p73"/>
            <p:cNvPicPr preferRelativeResize="0"/>
            <p:nvPr/>
          </p:nvPicPr>
          <p:blipFill rotWithShape="1">
            <a:blip r:embed="rId3">
              <a:alphaModFix/>
            </a:blip>
            <a:srcRect b="0" l="0" r="0" t="0"/>
            <a:stretch/>
          </p:blipFill>
          <p:spPr>
            <a:xfrm>
              <a:off x="5981700" y="1822864"/>
              <a:ext cx="381000" cy="381000"/>
            </a:xfrm>
            <a:prstGeom prst="rect">
              <a:avLst/>
            </a:prstGeom>
            <a:noFill/>
            <a:ln>
              <a:noFill/>
            </a:ln>
          </p:spPr>
        </p:pic>
        <p:sp>
          <p:nvSpPr>
            <p:cNvPr id="805" name="Google Shape;805;p73"/>
            <p:cNvSpPr/>
            <p:nvPr/>
          </p:nvSpPr>
          <p:spPr>
            <a:xfrm>
              <a:off x="6301487" y="2969490"/>
              <a:ext cx="1273533" cy="379880"/>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A</a:t>
              </a:r>
              <a:endParaRPr/>
            </a:p>
          </p:txBody>
        </p:sp>
        <p:pic>
          <p:nvPicPr>
            <p:cNvPr id="806" name="Google Shape;806;p73"/>
            <p:cNvPicPr preferRelativeResize="0"/>
            <p:nvPr/>
          </p:nvPicPr>
          <p:blipFill rotWithShape="1">
            <a:blip r:embed="rId4">
              <a:alphaModFix/>
            </a:blip>
            <a:srcRect b="0" l="0" r="0" t="0"/>
            <a:stretch/>
          </p:blipFill>
          <p:spPr>
            <a:xfrm>
              <a:off x="6297746" y="2969490"/>
              <a:ext cx="381000" cy="381000"/>
            </a:xfrm>
            <a:prstGeom prst="rect">
              <a:avLst/>
            </a:prstGeom>
            <a:noFill/>
            <a:ln>
              <a:noFill/>
            </a:ln>
          </p:spPr>
        </p:pic>
        <p:sp>
          <p:nvSpPr>
            <p:cNvPr id="807" name="Google Shape;807;p73"/>
            <p:cNvSpPr/>
            <p:nvPr/>
          </p:nvSpPr>
          <p:spPr>
            <a:xfrm>
              <a:off x="6301487" y="3519429"/>
              <a:ext cx="1273533" cy="379880"/>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B</a:t>
              </a:r>
              <a:endParaRPr/>
            </a:p>
          </p:txBody>
        </p:sp>
        <p:pic>
          <p:nvPicPr>
            <p:cNvPr id="808" name="Google Shape;808;p73"/>
            <p:cNvPicPr preferRelativeResize="0"/>
            <p:nvPr/>
          </p:nvPicPr>
          <p:blipFill rotWithShape="1">
            <a:blip r:embed="rId4">
              <a:alphaModFix/>
            </a:blip>
            <a:srcRect b="0" l="0" r="0" t="0"/>
            <a:stretch/>
          </p:blipFill>
          <p:spPr>
            <a:xfrm>
              <a:off x="6297746" y="3519429"/>
              <a:ext cx="381000" cy="381000"/>
            </a:xfrm>
            <a:prstGeom prst="rect">
              <a:avLst/>
            </a:prstGeom>
            <a:noFill/>
            <a:ln>
              <a:noFill/>
            </a:ln>
          </p:spPr>
        </p:pic>
        <p:sp>
          <p:nvSpPr>
            <p:cNvPr id="809" name="Google Shape;809;p73"/>
            <p:cNvSpPr/>
            <p:nvPr/>
          </p:nvSpPr>
          <p:spPr>
            <a:xfrm>
              <a:off x="7993606" y="1822864"/>
              <a:ext cx="1724931" cy="2292134"/>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AWS account department C</a:t>
              </a:r>
              <a:endParaRPr/>
            </a:p>
          </p:txBody>
        </p:sp>
        <p:pic>
          <p:nvPicPr>
            <p:cNvPr id="810" name="Google Shape;810;p73"/>
            <p:cNvPicPr preferRelativeResize="0"/>
            <p:nvPr/>
          </p:nvPicPr>
          <p:blipFill rotWithShape="1">
            <a:blip r:embed="rId3">
              <a:alphaModFix/>
            </a:blip>
            <a:srcRect b="0" l="0" r="0" t="0"/>
            <a:stretch/>
          </p:blipFill>
          <p:spPr>
            <a:xfrm>
              <a:off x="7993606" y="1822864"/>
              <a:ext cx="381000" cy="381000"/>
            </a:xfrm>
            <a:prstGeom prst="rect">
              <a:avLst/>
            </a:prstGeom>
            <a:noFill/>
            <a:ln>
              <a:noFill/>
            </a:ln>
          </p:spPr>
        </p:pic>
        <p:sp>
          <p:nvSpPr>
            <p:cNvPr id="811" name="Google Shape;811;p73"/>
            <p:cNvSpPr/>
            <p:nvPr/>
          </p:nvSpPr>
          <p:spPr>
            <a:xfrm>
              <a:off x="8219961" y="3241337"/>
              <a:ext cx="1273533" cy="379880"/>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C</a:t>
              </a:r>
              <a:endParaRPr/>
            </a:p>
          </p:txBody>
        </p:sp>
        <p:pic>
          <p:nvPicPr>
            <p:cNvPr id="812" name="Google Shape;812;p73"/>
            <p:cNvPicPr preferRelativeResize="0"/>
            <p:nvPr/>
          </p:nvPicPr>
          <p:blipFill rotWithShape="1">
            <a:blip r:embed="rId4">
              <a:alphaModFix/>
            </a:blip>
            <a:srcRect b="0" l="0" r="0" t="0"/>
            <a:stretch/>
          </p:blipFill>
          <p:spPr>
            <a:xfrm>
              <a:off x="8229668" y="3241337"/>
              <a:ext cx="381000" cy="381000"/>
            </a:xfrm>
            <a:prstGeom prst="rect">
              <a:avLst/>
            </a:prstGeom>
            <a:noFill/>
            <a:ln>
              <a:noFill/>
            </a:ln>
          </p:spPr>
        </p:pic>
        <p:sp>
          <p:nvSpPr>
            <p:cNvPr id="813" name="Google Shape;813;p73"/>
            <p:cNvSpPr/>
            <p:nvPr/>
          </p:nvSpPr>
          <p:spPr>
            <a:xfrm>
              <a:off x="9963488" y="1817035"/>
              <a:ext cx="1777340" cy="2292134"/>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AWS account departments D and E</a:t>
              </a:r>
              <a:endParaRPr/>
            </a:p>
          </p:txBody>
        </p:sp>
        <p:pic>
          <p:nvPicPr>
            <p:cNvPr id="814" name="Google Shape;814;p73"/>
            <p:cNvPicPr preferRelativeResize="0"/>
            <p:nvPr/>
          </p:nvPicPr>
          <p:blipFill rotWithShape="1">
            <a:blip r:embed="rId3">
              <a:alphaModFix/>
            </a:blip>
            <a:srcRect b="0" l="0" r="0" t="0"/>
            <a:stretch/>
          </p:blipFill>
          <p:spPr>
            <a:xfrm>
              <a:off x="9965640" y="1815915"/>
              <a:ext cx="381000" cy="381000"/>
            </a:xfrm>
            <a:prstGeom prst="rect">
              <a:avLst/>
            </a:prstGeom>
            <a:noFill/>
            <a:ln>
              <a:noFill/>
            </a:ln>
          </p:spPr>
        </p:pic>
        <p:sp>
          <p:nvSpPr>
            <p:cNvPr id="815" name="Google Shape;815;p73"/>
            <p:cNvSpPr/>
            <p:nvPr/>
          </p:nvSpPr>
          <p:spPr>
            <a:xfrm>
              <a:off x="10152525" y="2969490"/>
              <a:ext cx="1273533" cy="379880"/>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D</a:t>
              </a:r>
              <a:endParaRPr/>
            </a:p>
          </p:txBody>
        </p:sp>
        <p:pic>
          <p:nvPicPr>
            <p:cNvPr id="816" name="Google Shape;816;p73"/>
            <p:cNvPicPr preferRelativeResize="0"/>
            <p:nvPr/>
          </p:nvPicPr>
          <p:blipFill rotWithShape="1">
            <a:blip r:embed="rId4">
              <a:alphaModFix/>
            </a:blip>
            <a:srcRect b="0" l="0" r="0" t="0"/>
            <a:stretch/>
          </p:blipFill>
          <p:spPr>
            <a:xfrm>
              <a:off x="10162232" y="2969490"/>
              <a:ext cx="381000" cy="381000"/>
            </a:xfrm>
            <a:prstGeom prst="rect">
              <a:avLst/>
            </a:prstGeom>
            <a:noFill/>
            <a:ln>
              <a:noFill/>
            </a:ln>
          </p:spPr>
        </p:pic>
        <p:sp>
          <p:nvSpPr>
            <p:cNvPr id="817" name="Google Shape;817;p73"/>
            <p:cNvSpPr/>
            <p:nvPr/>
          </p:nvSpPr>
          <p:spPr>
            <a:xfrm>
              <a:off x="10152525" y="3519429"/>
              <a:ext cx="1273533" cy="379880"/>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E</a:t>
              </a:r>
              <a:endParaRPr/>
            </a:p>
          </p:txBody>
        </p:sp>
        <p:pic>
          <p:nvPicPr>
            <p:cNvPr id="818" name="Google Shape;818;p73"/>
            <p:cNvPicPr preferRelativeResize="0"/>
            <p:nvPr/>
          </p:nvPicPr>
          <p:blipFill rotWithShape="1">
            <a:blip r:embed="rId4">
              <a:alphaModFix/>
            </a:blip>
            <a:srcRect b="0" l="0" r="0" t="0"/>
            <a:stretch/>
          </p:blipFill>
          <p:spPr>
            <a:xfrm>
              <a:off x="10162232" y="3519429"/>
              <a:ext cx="381000" cy="381000"/>
            </a:xfrm>
            <a:prstGeom prst="rect">
              <a:avLst/>
            </a:prstGeom>
            <a:noFill/>
            <a:ln>
              <a:noFill/>
            </a:ln>
          </p:spPr>
        </p:pic>
        <p:pic>
          <p:nvPicPr>
            <p:cNvPr id="819" name="Google Shape;819;p73"/>
            <p:cNvPicPr preferRelativeResize="0"/>
            <p:nvPr/>
          </p:nvPicPr>
          <p:blipFill rotWithShape="1">
            <a:blip r:embed="rId5">
              <a:alphaModFix/>
            </a:blip>
            <a:srcRect b="0" l="0" r="0" t="0"/>
            <a:stretch/>
          </p:blipFill>
          <p:spPr>
            <a:xfrm>
              <a:off x="8549217" y="5137695"/>
              <a:ext cx="613707" cy="613707"/>
            </a:xfrm>
            <a:prstGeom prst="rect">
              <a:avLst/>
            </a:prstGeom>
            <a:noFill/>
            <a:ln>
              <a:noFill/>
            </a:ln>
          </p:spPr>
        </p:pic>
        <p:sp>
          <p:nvSpPr>
            <p:cNvPr id="820" name="Google Shape;820;p73"/>
            <p:cNvSpPr txBox="1"/>
            <p:nvPr/>
          </p:nvSpPr>
          <p:spPr>
            <a:xfrm>
              <a:off x="7993604" y="5721520"/>
              <a:ext cx="172493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Play"/>
                  <a:ea typeface="Play"/>
                  <a:cs typeface="Play"/>
                  <a:sym typeface="Play"/>
                </a:rPr>
                <a:t>Transit Gateway</a:t>
              </a:r>
              <a:endParaRPr/>
            </a:p>
          </p:txBody>
        </p:sp>
        <p:cxnSp>
          <p:nvCxnSpPr>
            <p:cNvPr id="821" name="Google Shape;821;p73"/>
            <p:cNvCxnSpPr>
              <a:stCxn id="806" idx="1"/>
              <a:endCxn id="819" idx="1"/>
            </p:cNvCxnSpPr>
            <p:nvPr/>
          </p:nvCxnSpPr>
          <p:spPr>
            <a:xfrm>
              <a:off x="6297746" y="3159990"/>
              <a:ext cx="2251500" cy="2284500"/>
            </a:xfrm>
            <a:prstGeom prst="bentConnector3">
              <a:avLst>
                <a:gd fmla="val -10153"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822" name="Google Shape;822;p73"/>
            <p:cNvCxnSpPr>
              <a:stCxn id="807" idx="2"/>
              <a:endCxn id="819" idx="1"/>
            </p:cNvCxnSpPr>
            <p:nvPr/>
          </p:nvCxnSpPr>
          <p:spPr>
            <a:xfrm flipH="1" rot="-5400000">
              <a:off x="6971104" y="3866459"/>
              <a:ext cx="1545300" cy="16110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823" name="Google Shape;823;p73"/>
            <p:cNvCxnSpPr>
              <a:stCxn id="811" idx="2"/>
              <a:endCxn id="819" idx="0"/>
            </p:cNvCxnSpPr>
            <p:nvPr/>
          </p:nvCxnSpPr>
          <p:spPr>
            <a:xfrm rot="5400000">
              <a:off x="8098178" y="4379167"/>
              <a:ext cx="1516500" cy="600"/>
            </a:xfrm>
            <a:prstGeom prst="bentConnector3">
              <a:avLst>
                <a:gd fmla="val 5000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824" name="Google Shape;824;p73"/>
            <p:cNvCxnSpPr>
              <a:stCxn id="819" idx="3"/>
              <a:endCxn id="817" idx="2"/>
            </p:cNvCxnSpPr>
            <p:nvPr/>
          </p:nvCxnSpPr>
          <p:spPr>
            <a:xfrm flipH="1" rot="10800000">
              <a:off x="9162924" y="3899249"/>
              <a:ext cx="1626300" cy="15453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825" name="Google Shape;825;p73"/>
            <p:cNvCxnSpPr>
              <a:stCxn id="815" idx="3"/>
              <a:endCxn id="819" idx="3"/>
            </p:cNvCxnSpPr>
            <p:nvPr/>
          </p:nvCxnSpPr>
          <p:spPr>
            <a:xfrm flipH="1">
              <a:off x="9162858" y="3159430"/>
              <a:ext cx="2263200" cy="2285100"/>
            </a:xfrm>
            <a:prstGeom prst="bentConnector3">
              <a:avLst>
                <a:gd fmla="val -10101"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831" name="Google Shape;831;p7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Activity: </a:t>
            </a:r>
            <a:br>
              <a:rPr lang="en-US"/>
            </a:br>
            <a:r>
              <a:rPr lang="en-US"/>
              <a:t>Configure AWS Transit Gateway Routes</a:t>
            </a:r>
            <a:endParaRPr/>
          </a:p>
        </p:txBody>
      </p:sp>
      <p:sp>
        <p:nvSpPr>
          <p:cNvPr id="832" name="Google Shape;832;p7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Configure routes for five VPCs that you want to connect to each other through Transit Gateway.</a:t>
            </a:r>
            <a:endParaRPr/>
          </a:p>
          <a:p>
            <a:pPr indent="-228600" lvl="0" marL="228600" rtl="0" algn="l">
              <a:lnSpc>
                <a:spcPct val="100000"/>
              </a:lnSpc>
              <a:spcBef>
                <a:spcPts val="1200"/>
              </a:spcBef>
              <a:spcAft>
                <a:spcPts val="0"/>
              </a:spcAft>
              <a:buClr>
                <a:srgbClr val="232F3E"/>
              </a:buClr>
              <a:buSzPts val="2800"/>
              <a:buChar char="•"/>
            </a:pPr>
            <a:r>
              <a:rPr lang="en-US"/>
              <a:t>Configure routes in the VPC route tables.</a:t>
            </a:r>
            <a:endParaRPr/>
          </a:p>
          <a:p>
            <a:pPr indent="-228600" lvl="0" marL="228600" rtl="0" algn="l">
              <a:lnSpc>
                <a:spcPct val="100000"/>
              </a:lnSpc>
              <a:spcBef>
                <a:spcPts val="1200"/>
              </a:spcBef>
              <a:spcAft>
                <a:spcPts val="0"/>
              </a:spcAft>
              <a:buClr>
                <a:srgbClr val="232F3E"/>
              </a:buClr>
              <a:buSzPts val="2800"/>
              <a:buChar char="•"/>
            </a:pPr>
            <a:r>
              <a:rPr lang="en-US"/>
              <a:t>Configure routes in the transit gateway route table.</a:t>
            </a:r>
            <a:endParaRPr/>
          </a:p>
        </p:txBody>
      </p:sp>
      <p:pic>
        <p:nvPicPr>
          <p:cNvPr id="833" name="Google Shape;833;p74"/>
          <p:cNvPicPr preferRelativeResize="0"/>
          <p:nvPr/>
        </p:nvPicPr>
        <p:blipFill rotWithShape="1">
          <a:blip r:embed="rId3">
            <a:alphaModFix/>
          </a:blip>
          <a:srcRect b="0" l="0" r="0" t="0"/>
          <a:stretch/>
        </p:blipFill>
        <p:spPr>
          <a:xfrm>
            <a:off x="835529" y="3241213"/>
            <a:ext cx="2777117" cy="2045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839" name="Google Shape;839;p7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Configure the VPC route tables</a:t>
            </a:r>
            <a:endParaRPr/>
          </a:p>
        </p:txBody>
      </p:sp>
      <p:graphicFrame>
        <p:nvGraphicFramePr>
          <p:cNvPr id="840" name="Google Shape;840;p75"/>
          <p:cNvGraphicFramePr/>
          <p:nvPr/>
        </p:nvGraphicFramePr>
        <p:xfrm>
          <a:off x="609600" y="2618455"/>
          <a:ext cx="3000000" cy="3000000"/>
        </p:xfrm>
        <a:graphic>
          <a:graphicData uri="http://schemas.openxmlformats.org/drawingml/2006/table">
            <a:tbl>
              <a:tblPr bandRow="1" firstRow="1">
                <a:noFill/>
                <a:tableStyleId>{BDD2D4A5-9C20-42CE-BA23-61375F253291}</a:tableStyleId>
              </a:tblPr>
              <a:tblGrid>
                <a:gridCol w="1116475"/>
                <a:gridCol w="1492300"/>
                <a:gridCol w="2355500"/>
                <a:gridCol w="2216500"/>
                <a:gridCol w="2263850"/>
                <a:gridCol w="1528175"/>
              </a:tblGrid>
              <a:tr h="911250">
                <a:tc>
                  <a:txBody>
                    <a:bodyPr/>
                    <a:lstStyle/>
                    <a:p>
                      <a:pPr indent="0" lvl="0" marL="0" marR="0" rtl="0" algn="l">
                        <a:spcBef>
                          <a:spcPts val="0"/>
                        </a:spcBef>
                        <a:spcAft>
                          <a:spcPts val="0"/>
                        </a:spcAft>
                        <a:buNone/>
                      </a:pPr>
                      <a:r>
                        <a:rPr lang="en-US" sz="1800">
                          <a:solidFill>
                            <a:schemeClr val="lt1"/>
                          </a:solidFill>
                        </a:rPr>
                        <a:t>VPC ID</a:t>
                      </a:r>
                      <a:endParaRPr b="0" sz="1800">
                        <a:solidFill>
                          <a:schemeClr val="lt1"/>
                        </a:solidFill>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VPC CIDR</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Transit gateway VPC attachment ID</a:t>
                      </a:r>
                      <a:endParaRPr b="0"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VPC route table ID</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VPC route table destination</a:t>
                      </a:r>
                      <a:endParaRPr b="0" sz="1800">
                        <a:solidFill>
                          <a:schemeClr val="lt1"/>
                        </a:solidFill>
                        <a:latin typeface="Play"/>
                        <a:ea typeface="Play"/>
                        <a:cs typeface="Play"/>
                        <a:sym typeface="Play"/>
                      </a:endParaRPr>
                    </a:p>
                  </a:txBody>
                  <a:tcPr marT="37675" marB="37675" marR="75325" marL="150650" anchor="ctr"/>
                </a:tc>
                <a:tc>
                  <a:txBody>
                    <a:bodyPr/>
                    <a:lstStyle/>
                    <a:p>
                      <a:pPr indent="0" lvl="0" marL="0" marR="0" rtl="0" algn="l">
                        <a:lnSpc>
                          <a:spcPct val="100000"/>
                        </a:lnSpc>
                        <a:spcBef>
                          <a:spcPts val="0"/>
                        </a:spcBef>
                        <a:spcAft>
                          <a:spcPts val="0"/>
                        </a:spcAft>
                        <a:buClr>
                          <a:schemeClr val="lt1"/>
                        </a:buClr>
                        <a:buSzPts val="1800"/>
                        <a:buFont typeface="Play"/>
                        <a:buNone/>
                      </a:pPr>
                      <a:r>
                        <a:rPr lang="en-US" sz="1800">
                          <a:solidFill>
                            <a:schemeClr val="lt1"/>
                          </a:solidFill>
                        </a:rPr>
                        <a:t>VPC route table target</a:t>
                      </a:r>
                      <a:endParaRPr b="0" sz="1800">
                        <a:solidFill>
                          <a:schemeClr val="lt1"/>
                        </a:solidFill>
                        <a:latin typeface="Play"/>
                        <a:ea typeface="Play"/>
                        <a:cs typeface="Play"/>
                        <a:sym typeface="Play"/>
                      </a:endParaRPr>
                    </a:p>
                  </a:txBody>
                  <a:tcPr marT="37675" marB="37675" marR="75325" marL="150650" anchor="ctr"/>
                </a:tc>
              </a:tr>
              <a:tr h="510625">
                <a:tc>
                  <a:txBody>
                    <a:bodyPr/>
                    <a:lstStyle/>
                    <a:p>
                      <a:pPr indent="0" lvl="0" marL="0" marR="0" rtl="0" algn="l">
                        <a:spcBef>
                          <a:spcPts val="0"/>
                        </a:spcBef>
                        <a:spcAft>
                          <a:spcPts val="0"/>
                        </a:spcAft>
                        <a:buNone/>
                      </a:pPr>
                      <a:r>
                        <a:rPr lang="en-US" sz="1800">
                          <a:solidFill>
                            <a:srgbClr val="232F3E"/>
                          </a:solidFill>
                        </a:rPr>
                        <a:t>vpc-a</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10.1.0.0/16</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tgw-attach-vpc-a</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rtb-vpc-a</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r>
              <a:tr h="510625">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vpc-b</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10.2.0.0/16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b</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rtb-vpc-a</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r>
              <a:tr h="510625">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vpc-c</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10.3.0.0/16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c</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rtb-vpc-a</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r>
              <a:tr h="510625">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vpc-d</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10.4.0.0/16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d</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rtb-vpc-a</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r>
              <a:tr h="510625">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vpc-e</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10.5.0.0/16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e</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rtb-vpc-a</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a:t>
                      </a:r>
                      <a:endParaRPr/>
                    </a:p>
                  </a:txBody>
                  <a:tcPr marT="37675" marB="37675" marR="75325" marL="150650" anchor="ctr"/>
                </a:tc>
              </a:tr>
            </a:tbl>
          </a:graphicData>
        </a:graphic>
      </p:graphicFrame>
      <p:sp>
        <p:nvSpPr>
          <p:cNvPr id="841" name="Google Shape;841;p75"/>
          <p:cNvSpPr/>
          <p:nvPr/>
        </p:nvSpPr>
        <p:spPr>
          <a:xfrm>
            <a:off x="617222" y="1423799"/>
            <a:ext cx="1097279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Play"/>
                <a:ea typeface="Play"/>
                <a:cs typeface="Play"/>
                <a:sym typeface="Play"/>
              </a:rPr>
              <a:t>Which routes are necessary to add to each of the VPC route tables to provide full connectivity between all five VPCs?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847" name="Google Shape;847;p7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Configure the transit gateway tgw-1 route table</a:t>
            </a:r>
            <a:endParaRPr/>
          </a:p>
        </p:txBody>
      </p:sp>
      <p:sp>
        <p:nvSpPr>
          <p:cNvPr id="848" name="Google Shape;848;p76"/>
          <p:cNvSpPr/>
          <p:nvPr/>
        </p:nvSpPr>
        <p:spPr>
          <a:xfrm>
            <a:off x="617222" y="1263261"/>
            <a:ext cx="1097279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Which routes are necessary to add to the transit gateway tgw-1 route table to provide full connectivity between all five VPCs?</a:t>
            </a:r>
            <a:endParaRPr/>
          </a:p>
        </p:txBody>
      </p:sp>
      <p:graphicFrame>
        <p:nvGraphicFramePr>
          <p:cNvPr id="849" name="Google Shape;849;p76"/>
          <p:cNvGraphicFramePr/>
          <p:nvPr/>
        </p:nvGraphicFramePr>
        <p:xfrm>
          <a:off x="1747773" y="2324449"/>
          <a:ext cx="3000000" cy="3000000"/>
        </p:xfrm>
        <a:graphic>
          <a:graphicData uri="http://schemas.openxmlformats.org/drawingml/2006/table">
            <a:tbl>
              <a:tblPr bandRow="1" firstRow="1">
                <a:noFill/>
                <a:tableStyleId>{BDD2D4A5-9C20-42CE-BA23-61375F253291}</a:tableStyleId>
              </a:tblPr>
              <a:tblGrid>
                <a:gridCol w="4539300"/>
                <a:gridCol w="4172400"/>
              </a:tblGrid>
              <a:tr h="864525">
                <a:tc>
                  <a:txBody>
                    <a:bodyPr/>
                    <a:lstStyle/>
                    <a:p>
                      <a:pPr indent="0" lvl="0" marL="0" marR="0" rtl="0" algn="l">
                        <a:spcBef>
                          <a:spcPts val="0"/>
                        </a:spcBef>
                        <a:spcAft>
                          <a:spcPts val="0"/>
                        </a:spcAft>
                        <a:buNone/>
                      </a:pPr>
                      <a:r>
                        <a:rPr lang="en-US" sz="1800">
                          <a:solidFill>
                            <a:schemeClr val="lt1"/>
                          </a:solidFill>
                        </a:rPr>
                        <a:t>Transit gateway route table destination</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Transit gateway route table target</a:t>
                      </a:r>
                      <a:endParaRPr/>
                    </a:p>
                  </a:txBody>
                  <a:tcPr marT="37675" marB="37675" marR="75325" marL="150650" anchor="ctr"/>
                </a:tc>
              </a:tr>
              <a:tr h="539475">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r>
              <a:tr h="539475">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r>
              <a:tr h="539475">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r>
              <a:tr h="539475">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r>
              <a:tr h="539475">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c>
                  <a:txBody>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t>
                      </a:r>
                      <a:endParaRPr/>
                    </a:p>
                  </a:txBody>
                  <a:tcPr marT="37675" marB="37675" marR="75325" marL="150650"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855" name="Google Shape;855;p7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Solution: VPC route tables</a:t>
            </a:r>
            <a:endParaRPr/>
          </a:p>
        </p:txBody>
      </p:sp>
      <p:graphicFrame>
        <p:nvGraphicFramePr>
          <p:cNvPr id="856" name="Google Shape;856;p77"/>
          <p:cNvGraphicFramePr/>
          <p:nvPr/>
        </p:nvGraphicFramePr>
        <p:xfrm>
          <a:off x="617221" y="1922646"/>
          <a:ext cx="3000000" cy="3000000"/>
        </p:xfrm>
        <a:graphic>
          <a:graphicData uri="http://schemas.openxmlformats.org/drawingml/2006/table">
            <a:tbl>
              <a:tblPr bandRow="1" firstRow="1">
                <a:noFill/>
                <a:tableStyleId>{BDD2D4A5-9C20-42CE-BA23-61375F253291}</a:tableStyleId>
              </a:tblPr>
              <a:tblGrid>
                <a:gridCol w="1116475"/>
                <a:gridCol w="1492300"/>
                <a:gridCol w="2355500"/>
                <a:gridCol w="2216500"/>
                <a:gridCol w="2263850"/>
                <a:gridCol w="1528175"/>
              </a:tblGrid>
              <a:tr h="709775">
                <a:tc>
                  <a:txBody>
                    <a:bodyPr/>
                    <a:lstStyle/>
                    <a:p>
                      <a:pPr indent="0" lvl="0" marL="0" marR="0" rtl="0" algn="l">
                        <a:spcBef>
                          <a:spcPts val="0"/>
                        </a:spcBef>
                        <a:spcAft>
                          <a:spcPts val="0"/>
                        </a:spcAft>
                        <a:buNone/>
                      </a:pPr>
                      <a:r>
                        <a:rPr lang="en-US" sz="1800">
                          <a:solidFill>
                            <a:schemeClr val="lt1"/>
                          </a:solidFill>
                        </a:rPr>
                        <a:t>VPC ID</a:t>
                      </a:r>
                      <a:endParaRPr b="0" sz="1800">
                        <a:solidFill>
                          <a:schemeClr val="lt1"/>
                        </a:solidFill>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VPC CIDR</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Transit gateway VPC attachment ID</a:t>
                      </a:r>
                      <a:endParaRPr b="0"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VPC route table ID</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VPC route table destination</a:t>
                      </a:r>
                      <a:endParaRPr b="0" sz="1800">
                        <a:solidFill>
                          <a:schemeClr val="lt1"/>
                        </a:solidFill>
                        <a:latin typeface="Play"/>
                        <a:ea typeface="Play"/>
                        <a:cs typeface="Play"/>
                        <a:sym typeface="Play"/>
                      </a:endParaRPr>
                    </a:p>
                  </a:txBody>
                  <a:tcPr marT="37675" marB="37675" marR="75325" marL="150650" anchor="ctr"/>
                </a:tc>
                <a:tc>
                  <a:txBody>
                    <a:bodyPr/>
                    <a:lstStyle/>
                    <a:p>
                      <a:pPr indent="0" lvl="0" marL="0" marR="0" rtl="0" algn="l">
                        <a:lnSpc>
                          <a:spcPct val="100000"/>
                        </a:lnSpc>
                        <a:spcBef>
                          <a:spcPts val="0"/>
                        </a:spcBef>
                        <a:spcAft>
                          <a:spcPts val="0"/>
                        </a:spcAft>
                        <a:buClr>
                          <a:schemeClr val="lt1"/>
                        </a:buClr>
                        <a:buSzPts val="1800"/>
                        <a:buFont typeface="Play"/>
                        <a:buNone/>
                      </a:pPr>
                      <a:r>
                        <a:rPr lang="en-US" sz="1800">
                          <a:solidFill>
                            <a:schemeClr val="lt1"/>
                          </a:solidFill>
                        </a:rPr>
                        <a:t>VPC route table target</a:t>
                      </a:r>
                      <a:endParaRPr b="0" sz="1800">
                        <a:solidFill>
                          <a:schemeClr val="lt1"/>
                        </a:solidFill>
                        <a:latin typeface="Play"/>
                        <a:ea typeface="Play"/>
                        <a:cs typeface="Play"/>
                        <a:sym typeface="Play"/>
                      </a:endParaRPr>
                    </a:p>
                  </a:txBody>
                  <a:tcPr marT="37675" marB="37675" marR="75325" marL="150650" anchor="ctr"/>
                </a:tc>
              </a:tr>
              <a:tr h="530375">
                <a:tc>
                  <a:txBody>
                    <a:bodyPr/>
                    <a:lstStyle/>
                    <a:p>
                      <a:pPr indent="0" lvl="0" marL="0" marR="0" rtl="0" algn="l">
                        <a:spcBef>
                          <a:spcPts val="0"/>
                        </a:spcBef>
                        <a:spcAft>
                          <a:spcPts val="0"/>
                        </a:spcAft>
                        <a:buNone/>
                      </a:pPr>
                      <a:r>
                        <a:rPr lang="en-US" sz="1800">
                          <a:solidFill>
                            <a:srgbClr val="232F3E"/>
                          </a:solidFill>
                        </a:rPr>
                        <a:t>vpc-a</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10.1.0.0/16</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tgw-attach-vpc-a</a:t>
                      </a:r>
                      <a:endParaRPr sz="1800">
                        <a:solidFill>
                          <a:srgbClr val="232F3E"/>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rtb-vpc-a</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10.0.0.0/8</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tgw-1</a:t>
                      </a:r>
                      <a:endParaRPr/>
                    </a:p>
                  </a:txBody>
                  <a:tcPr marT="37675" marB="37675" marR="75325" marL="150650" anchor="ctr"/>
                </a:tc>
              </a:tr>
              <a:tr h="553175">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vpc-b</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10.2.0.0/16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b</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rtb-vpc-a</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10.0.0.0/8</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tgw-1</a:t>
                      </a:r>
                      <a:endParaRPr/>
                    </a:p>
                  </a:txBody>
                  <a:tcPr marT="37675" marB="37675" marR="75325" marL="150650" anchor="ctr"/>
                </a:tc>
              </a:tr>
              <a:tr h="613650">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vpc-c</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10.3.0.0/16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c</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rtb-vpc-a</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10.0.0.0/8</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tgw-1</a:t>
                      </a:r>
                      <a:endParaRPr/>
                    </a:p>
                  </a:txBody>
                  <a:tcPr marT="37675" marB="37675" marR="75325" marL="150650" anchor="ctr"/>
                </a:tc>
              </a:tr>
              <a:tr h="613650">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vpc-d</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10.4.0.0/16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d</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rtb-vpc-a</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10.0.0.0/8</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tgw-1</a:t>
                      </a:r>
                      <a:endParaRPr/>
                    </a:p>
                  </a:txBody>
                  <a:tcPr marT="37675" marB="37675" marR="75325" marL="150650" anchor="ctr"/>
                </a:tc>
              </a:tr>
              <a:tr h="613650">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vpc-e</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10.5.0.0/16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e</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rtb-vpc-a</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10.0.0.0/8</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tgw-1</a:t>
                      </a:r>
                      <a:endParaRPr/>
                    </a:p>
                  </a:txBody>
                  <a:tcPr marT="37675" marB="37675" marR="75325" marL="15065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862" name="Google Shape;862;p7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Solution: Transit gateway tgw-1 route table</a:t>
            </a:r>
            <a:endParaRPr/>
          </a:p>
        </p:txBody>
      </p:sp>
      <p:graphicFrame>
        <p:nvGraphicFramePr>
          <p:cNvPr id="863" name="Google Shape;863;p78"/>
          <p:cNvGraphicFramePr/>
          <p:nvPr/>
        </p:nvGraphicFramePr>
        <p:xfrm>
          <a:off x="1782826" y="1958834"/>
          <a:ext cx="3000000" cy="3000000"/>
        </p:xfrm>
        <a:graphic>
          <a:graphicData uri="http://schemas.openxmlformats.org/drawingml/2006/table">
            <a:tbl>
              <a:tblPr bandRow="1" firstRow="1">
                <a:noFill/>
                <a:tableStyleId>{BDD2D4A5-9C20-42CE-BA23-61375F253291}</a:tableStyleId>
              </a:tblPr>
              <a:tblGrid>
                <a:gridCol w="4559300"/>
                <a:gridCol w="4067050"/>
              </a:tblGrid>
              <a:tr h="864525">
                <a:tc>
                  <a:txBody>
                    <a:bodyPr/>
                    <a:lstStyle/>
                    <a:p>
                      <a:pPr indent="0" lvl="0" marL="0" marR="0" rtl="0" algn="l">
                        <a:spcBef>
                          <a:spcPts val="0"/>
                        </a:spcBef>
                        <a:spcAft>
                          <a:spcPts val="0"/>
                        </a:spcAft>
                        <a:buNone/>
                      </a:pPr>
                      <a:r>
                        <a:rPr lang="en-US" sz="1800">
                          <a:solidFill>
                            <a:schemeClr val="lt1"/>
                          </a:solidFill>
                        </a:rPr>
                        <a:t>Transit gateway route table destination</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Transit gateway route table target</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rPr>
                        <a:t>10.1.0.0/16</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tgw-attach-vpc-a</a:t>
                      </a:r>
                      <a:endParaRPr sz="1800">
                        <a:solidFill>
                          <a:srgbClr val="232F3E"/>
                        </a:solidFill>
                        <a:latin typeface="Play"/>
                        <a:ea typeface="Play"/>
                        <a:cs typeface="Play"/>
                        <a:sym typeface="Play"/>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rPr>
                        <a:t>10.2.0.0/16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b</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rPr>
                        <a:t>10.3.0.0/16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c</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rPr>
                        <a:t>10.4.0.0/16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d</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rgbClr val="232F3E"/>
                          </a:solidFill>
                        </a:rPr>
                        <a:t>10.5.0.0/16</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tgw-attach-</a:t>
                      </a:r>
                      <a:r>
                        <a:rPr lang="en-US" sz="1800">
                          <a:solidFill>
                            <a:srgbClr val="232F3E"/>
                          </a:solidFill>
                        </a:rPr>
                        <a:t>vpc-</a:t>
                      </a:r>
                      <a:r>
                        <a:rPr b="0" i="0" lang="en-US" sz="1800" u="none" cap="none" strike="noStrike">
                          <a:solidFill>
                            <a:srgbClr val="232F3E"/>
                          </a:solidFill>
                          <a:latin typeface="Play"/>
                          <a:ea typeface="Play"/>
                          <a:cs typeface="Play"/>
                          <a:sym typeface="Play"/>
                        </a:rPr>
                        <a:t>e</a:t>
                      </a:r>
                      <a:endParaRPr/>
                    </a:p>
                  </a:txBody>
                  <a:tcPr marT="37675" marB="37675" marR="75325" marL="15065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869" name="Google Shape;869;p7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Scaling your VPC network with Transit Gateway</a:t>
            </a:r>
            <a:endParaRPr/>
          </a:p>
        </p:txBody>
      </p:sp>
      <p:sp>
        <p:nvSpPr>
          <p:cNvPr id="870" name="Google Shape;870;p7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Transit Gateway is a centralized Regional router to connect VPCs.</a:t>
            </a:r>
            <a:endParaRPr/>
          </a:p>
          <a:p>
            <a:pPr indent="-228600" lvl="0" marL="228600" rtl="0" algn="l">
              <a:lnSpc>
                <a:spcPct val="100000"/>
              </a:lnSpc>
              <a:spcBef>
                <a:spcPts val="1200"/>
              </a:spcBef>
              <a:spcAft>
                <a:spcPts val="0"/>
              </a:spcAft>
              <a:buClr>
                <a:srgbClr val="232F3E"/>
              </a:buClr>
              <a:buSzPts val="2800"/>
              <a:buChar char="•"/>
            </a:pPr>
            <a:r>
              <a:rPr lang="en-US"/>
              <a:t>Transit Gateway can be peered with other transit gateways in other AWS Regions and AWS accounts.</a:t>
            </a:r>
            <a:endParaRPr/>
          </a:p>
          <a:p>
            <a:pPr indent="-228600" lvl="0" marL="228600" rtl="0" algn="l">
              <a:lnSpc>
                <a:spcPct val="100000"/>
              </a:lnSpc>
              <a:spcBef>
                <a:spcPts val="1200"/>
              </a:spcBef>
              <a:spcAft>
                <a:spcPts val="0"/>
              </a:spcAft>
              <a:buClr>
                <a:srgbClr val="232F3E"/>
              </a:buClr>
              <a:buSzPts val="2800"/>
              <a:buChar char="•"/>
            </a:pPr>
            <a:r>
              <a:rPr lang="en-US"/>
              <a:t>Transit Gateway supports thousands of attachments.</a:t>
            </a:r>
            <a:endParaRPr/>
          </a:p>
          <a:p>
            <a:pPr indent="-228600" lvl="0" marL="228600" rtl="0" algn="l">
              <a:lnSpc>
                <a:spcPct val="100000"/>
              </a:lnSpc>
              <a:spcBef>
                <a:spcPts val="1200"/>
              </a:spcBef>
              <a:spcAft>
                <a:spcPts val="0"/>
              </a:spcAft>
              <a:buClr>
                <a:srgbClr val="232F3E"/>
              </a:buClr>
              <a:buSzPts val="2800"/>
              <a:buChar char="•"/>
            </a:pPr>
            <a:r>
              <a:rPr lang="en-US"/>
              <a:t>Transit Gateway charges per hour for the number of connections that you make to the transit gateway and the amount of traffic that flows through the transit gateway.</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871" name="Google Shape;871;p79"/>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582" name="Google Shape;582;p6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583" name="Google Shape;583;p62"/>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Connecting Networks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877" name="Google Shape;877;p80"/>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Connecting VPCs in AWS with VPC peering</a:t>
            </a:r>
            <a:endParaRPr/>
          </a:p>
        </p:txBody>
      </p:sp>
      <p:sp>
        <p:nvSpPr>
          <p:cNvPr id="878" name="Google Shape;878;p80"/>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Connecting Networks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884" name="Google Shape;884;p81"/>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500"/>
              <a:buFont typeface="Play"/>
              <a:buNone/>
            </a:pPr>
            <a:r>
              <a:rPr lang="en-US" sz="2500">
                <a:latin typeface="Play"/>
                <a:ea typeface="Play"/>
                <a:cs typeface="Play"/>
                <a:sym typeface="Play"/>
              </a:rPr>
              <a:t>Mesh architecture using VPC peering</a:t>
            </a:r>
            <a:endParaRPr/>
          </a:p>
        </p:txBody>
      </p:sp>
      <p:grpSp>
        <p:nvGrpSpPr>
          <p:cNvPr descr="Four VPCs connected to each other with six VPC peering connections. VPC A and C are deployed in Region A in AWS account 1. VPC B and D are deployed in Region B in AWS account 2. " id="885" name="Google Shape;885;p81"/>
          <p:cNvGrpSpPr/>
          <p:nvPr/>
        </p:nvGrpSpPr>
        <p:grpSpPr>
          <a:xfrm>
            <a:off x="833198" y="986833"/>
            <a:ext cx="10339182" cy="5249073"/>
            <a:chOff x="833198" y="986833"/>
            <a:chExt cx="10339182" cy="5249073"/>
          </a:xfrm>
        </p:grpSpPr>
        <p:sp>
          <p:nvSpPr>
            <p:cNvPr id="886" name="Google Shape;886;p81"/>
            <p:cNvSpPr/>
            <p:nvPr/>
          </p:nvSpPr>
          <p:spPr>
            <a:xfrm>
              <a:off x="838814" y="1001447"/>
              <a:ext cx="6628021" cy="5234459"/>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 1</a:t>
              </a:r>
              <a:endParaRPr/>
            </a:p>
          </p:txBody>
        </p:sp>
        <p:pic>
          <p:nvPicPr>
            <p:cNvPr id="887" name="Google Shape;887;p81"/>
            <p:cNvPicPr preferRelativeResize="0"/>
            <p:nvPr/>
          </p:nvPicPr>
          <p:blipFill rotWithShape="1">
            <a:blip r:embed="rId3">
              <a:alphaModFix/>
            </a:blip>
            <a:srcRect b="0" l="0" r="0" t="0"/>
            <a:stretch/>
          </p:blipFill>
          <p:spPr>
            <a:xfrm>
              <a:off x="833198" y="986833"/>
              <a:ext cx="381000" cy="381000"/>
            </a:xfrm>
            <a:prstGeom prst="rect">
              <a:avLst/>
            </a:prstGeom>
            <a:noFill/>
            <a:ln>
              <a:noFill/>
            </a:ln>
          </p:spPr>
        </p:pic>
        <p:sp>
          <p:nvSpPr>
            <p:cNvPr id="888" name="Google Shape;888;p81"/>
            <p:cNvSpPr/>
            <p:nvPr/>
          </p:nvSpPr>
          <p:spPr>
            <a:xfrm>
              <a:off x="1016814" y="1499014"/>
              <a:ext cx="6273320" cy="4586990"/>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 A</a:t>
              </a:r>
              <a:endParaRPr/>
            </a:p>
          </p:txBody>
        </p:sp>
        <p:pic>
          <p:nvPicPr>
            <p:cNvPr id="889" name="Google Shape;889;p81"/>
            <p:cNvPicPr preferRelativeResize="0"/>
            <p:nvPr/>
          </p:nvPicPr>
          <p:blipFill rotWithShape="1">
            <a:blip r:embed="rId4">
              <a:alphaModFix/>
            </a:blip>
            <a:srcRect b="0" l="0" r="0" t="0"/>
            <a:stretch/>
          </p:blipFill>
          <p:spPr>
            <a:xfrm>
              <a:off x="1019620" y="1488238"/>
              <a:ext cx="381000" cy="381000"/>
            </a:xfrm>
            <a:prstGeom prst="rect">
              <a:avLst/>
            </a:prstGeom>
            <a:noFill/>
            <a:ln>
              <a:noFill/>
            </a:ln>
          </p:spPr>
        </p:pic>
        <p:sp>
          <p:nvSpPr>
            <p:cNvPr id="890" name="Google Shape;890;p81"/>
            <p:cNvSpPr/>
            <p:nvPr/>
          </p:nvSpPr>
          <p:spPr>
            <a:xfrm>
              <a:off x="7759623" y="1001447"/>
              <a:ext cx="3412757" cy="5234459"/>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 2</a:t>
              </a:r>
              <a:endParaRPr/>
            </a:p>
          </p:txBody>
        </p:sp>
        <p:pic>
          <p:nvPicPr>
            <p:cNvPr id="891" name="Google Shape;891;p81"/>
            <p:cNvPicPr preferRelativeResize="0"/>
            <p:nvPr/>
          </p:nvPicPr>
          <p:blipFill rotWithShape="1">
            <a:blip r:embed="rId3">
              <a:alphaModFix/>
            </a:blip>
            <a:srcRect b="0" l="0" r="0" t="0"/>
            <a:stretch/>
          </p:blipFill>
          <p:spPr>
            <a:xfrm>
              <a:off x="7754007" y="986833"/>
              <a:ext cx="381000" cy="381000"/>
            </a:xfrm>
            <a:prstGeom prst="rect">
              <a:avLst/>
            </a:prstGeom>
            <a:noFill/>
            <a:ln>
              <a:noFill/>
            </a:ln>
          </p:spPr>
        </p:pic>
        <p:sp>
          <p:nvSpPr>
            <p:cNvPr id="892" name="Google Shape;892;p81"/>
            <p:cNvSpPr/>
            <p:nvPr/>
          </p:nvSpPr>
          <p:spPr>
            <a:xfrm>
              <a:off x="7937622" y="1499014"/>
              <a:ext cx="3058729" cy="4586990"/>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 B</a:t>
              </a:r>
              <a:endParaRPr/>
            </a:p>
          </p:txBody>
        </p:sp>
        <p:pic>
          <p:nvPicPr>
            <p:cNvPr id="893" name="Google Shape;893;p81"/>
            <p:cNvPicPr preferRelativeResize="0"/>
            <p:nvPr/>
          </p:nvPicPr>
          <p:blipFill rotWithShape="1">
            <a:blip r:embed="rId4">
              <a:alphaModFix/>
            </a:blip>
            <a:srcRect b="0" l="0" r="0" t="0"/>
            <a:stretch/>
          </p:blipFill>
          <p:spPr>
            <a:xfrm>
              <a:off x="7940429" y="1488238"/>
              <a:ext cx="381000" cy="381000"/>
            </a:xfrm>
            <a:prstGeom prst="rect">
              <a:avLst/>
            </a:prstGeom>
            <a:noFill/>
            <a:ln>
              <a:noFill/>
            </a:ln>
          </p:spPr>
        </p:pic>
        <p:sp>
          <p:nvSpPr>
            <p:cNvPr id="894" name="Google Shape;894;p81"/>
            <p:cNvSpPr/>
            <p:nvPr/>
          </p:nvSpPr>
          <p:spPr>
            <a:xfrm>
              <a:off x="2155127" y="2259177"/>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a:t>
              </a:r>
              <a:endParaRPr/>
            </a:p>
          </p:txBody>
        </p:sp>
        <p:pic>
          <p:nvPicPr>
            <p:cNvPr id="895" name="Google Shape;895;p81"/>
            <p:cNvPicPr preferRelativeResize="0"/>
            <p:nvPr/>
          </p:nvPicPr>
          <p:blipFill rotWithShape="1">
            <a:blip r:embed="rId5">
              <a:alphaModFix/>
            </a:blip>
            <a:srcRect b="0" l="0" r="0" t="0"/>
            <a:stretch/>
          </p:blipFill>
          <p:spPr>
            <a:xfrm>
              <a:off x="2155127" y="2250591"/>
              <a:ext cx="381000" cy="381000"/>
            </a:xfrm>
            <a:prstGeom prst="rect">
              <a:avLst/>
            </a:prstGeom>
            <a:noFill/>
            <a:ln>
              <a:noFill/>
            </a:ln>
          </p:spPr>
        </p:pic>
        <p:cxnSp>
          <p:nvCxnSpPr>
            <p:cNvPr id="896" name="Google Shape;896;p81"/>
            <p:cNvCxnSpPr>
              <a:stCxn id="894" idx="2"/>
              <a:endCxn id="897" idx="0"/>
            </p:cNvCxnSpPr>
            <p:nvPr/>
          </p:nvCxnSpPr>
          <p:spPr>
            <a:xfrm>
              <a:off x="2801685" y="3091182"/>
              <a:ext cx="0" cy="7221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897" name="Google Shape;897;p81"/>
            <p:cNvPicPr preferRelativeResize="0"/>
            <p:nvPr/>
          </p:nvPicPr>
          <p:blipFill rotWithShape="1">
            <a:blip r:embed="rId6">
              <a:alphaModFix/>
            </a:blip>
            <a:srcRect b="0" l="0" r="0" t="0"/>
            <a:stretch/>
          </p:blipFill>
          <p:spPr>
            <a:xfrm>
              <a:off x="2573085" y="3813182"/>
              <a:ext cx="457200" cy="457200"/>
            </a:xfrm>
            <a:prstGeom prst="rect">
              <a:avLst/>
            </a:prstGeom>
            <a:noFill/>
            <a:ln>
              <a:noFill/>
            </a:ln>
          </p:spPr>
        </p:pic>
        <p:sp>
          <p:nvSpPr>
            <p:cNvPr id="898" name="Google Shape;898;p81"/>
            <p:cNvSpPr txBox="1"/>
            <p:nvPr/>
          </p:nvSpPr>
          <p:spPr>
            <a:xfrm>
              <a:off x="882838" y="3764839"/>
              <a:ext cx="181604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A-C peering connection</a:t>
              </a:r>
              <a:endParaRPr/>
            </a:p>
          </p:txBody>
        </p:sp>
        <p:cxnSp>
          <p:nvCxnSpPr>
            <p:cNvPr id="899" name="Google Shape;899;p81"/>
            <p:cNvCxnSpPr>
              <a:stCxn id="897" idx="2"/>
              <a:endCxn id="900" idx="0"/>
            </p:cNvCxnSpPr>
            <p:nvPr/>
          </p:nvCxnSpPr>
          <p:spPr>
            <a:xfrm>
              <a:off x="2801685" y="4270382"/>
              <a:ext cx="0" cy="7401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00" name="Google Shape;900;p81"/>
            <p:cNvSpPr/>
            <p:nvPr/>
          </p:nvSpPr>
          <p:spPr>
            <a:xfrm>
              <a:off x="2155127" y="5010395"/>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C</a:t>
              </a:r>
              <a:endParaRPr/>
            </a:p>
          </p:txBody>
        </p:sp>
        <p:pic>
          <p:nvPicPr>
            <p:cNvPr id="901" name="Google Shape;901;p81"/>
            <p:cNvPicPr preferRelativeResize="0"/>
            <p:nvPr/>
          </p:nvPicPr>
          <p:blipFill rotWithShape="1">
            <a:blip r:embed="rId5">
              <a:alphaModFix/>
            </a:blip>
            <a:srcRect b="0" l="0" r="0" t="0"/>
            <a:stretch/>
          </p:blipFill>
          <p:spPr>
            <a:xfrm>
              <a:off x="2155127" y="5001809"/>
              <a:ext cx="381000" cy="381000"/>
            </a:xfrm>
            <a:prstGeom prst="rect">
              <a:avLst/>
            </a:prstGeom>
            <a:noFill/>
            <a:ln>
              <a:noFill/>
            </a:ln>
          </p:spPr>
        </p:pic>
        <p:cxnSp>
          <p:nvCxnSpPr>
            <p:cNvPr id="902" name="Google Shape;902;p81"/>
            <p:cNvCxnSpPr>
              <a:endCxn id="903" idx="1"/>
            </p:cNvCxnSpPr>
            <p:nvPr/>
          </p:nvCxnSpPr>
          <p:spPr>
            <a:xfrm>
              <a:off x="3448194" y="5421365"/>
              <a:ext cx="2190300" cy="42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903" name="Google Shape;903;p81"/>
            <p:cNvPicPr preferRelativeResize="0"/>
            <p:nvPr/>
          </p:nvPicPr>
          <p:blipFill rotWithShape="1">
            <a:blip r:embed="rId6">
              <a:alphaModFix/>
            </a:blip>
            <a:srcRect b="0" l="0" r="0" t="0"/>
            <a:stretch/>
          </p:blipFill>
          <p:spPr>
            <a:xfrm>
              <a:off x="5638494" y="5196965"/>
              <a:ext cx="457200" cy="457200"/>
            </a:xfrm>
            <a:prstGeom prst="rect">
              <a:avLst/>
            </a:prstGeom>
            <a:noFill/>
            <a:ln>
              <a:noFill/>
            </a:ln>
          </p:spPr>
        </p:pic>
        <p:sp>
          <p:nvSpPr>
            <p:cNvPr id="904" name="Google Shape;904;p81"/>
            <p:cNvSpPr txBox="1"/>
            <p:nvPr/>
          </p:nvSpPr>
          <p:spPr>
            <a:xfrm>
              <a:off x="4389649" y="5591475"/>
              <a:ext cx="310456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C-D peering connection</a:t>
              </a:r>
              <a:endParaRPr/>
            </a:p>
          </p:txBody>
        </p:sp>
        <p:cxnSp>
          <p:nvCxnSpPr>
            <p:cNvPr id="905" name="Google Shape;905;p81"/>
            <p:cNvCxnSpPr>
              <a:stCxn id="903" idx="3"/>
            </p:cNvCxnSpPr>
            <p:nvPr/>
          </p:nvCxnSpPr>
          <p:spPr>
            <a:xfrm>
              <a:off x="6095694" y="5425565"/>
              <a:ext cx="23400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06" name="Google Shape;906;p81"/>
            <p:cNvSpPr/>
            <p:nvPr/>
          </p:nvSpPr>
          <p:spPr>
            <a:xfrm>
              <a:off x="8435619" y="5018981"/>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D</a:t>
              </a:r>
              <a:endParaRPr/>
            </a:p>
          </p:txBody>
        </p:sp>
        <p:pic>
          <p:nvPicPr>
            <p:cNvPr id="907" name="Google Shape;907;p81"/>
            <p:cNvPicPr preferRelativeResize="0"/>
            <p:nvPr/>
          </p:nvPicPr>
          <p:blipFill rotWithShape="1">
            <a:blip r:embed="rId5">
              <a:alphaModFix/>
            </a:blip>
            <a:srcRect b="0" l="0" r="0" t="0"/>
            <a:stretch/>
          </p:blipFill>
          <p:spPr>
            <a:xfrm>
              <a:off x="8435619" y="5015338"/>
              <a:ext cx="381000" cy="381000"/>
            </a:xfrm>
            <a:prstGeom prst="rect">
              <a:avLst/>
            </a:prstGeom>
            <a:noFill/>
            <a:ln>
              <a:noFill/>
            </a:ln>
          </p:spPr>
        </p:pic>
        <p:cxnSp>
          <p:nvCxnSpPr>
            <p:cNvPr id="908" name="Google Shape;908;p81"/>
            <p:cNvCxnSpPr>
              <a:stCxn id="909" idx="2"/>
              <a:endCxn id="906" idx="0"/>
            </p:cNvCxnSpPr>
            <p:nvPr/>
          </p:nvCxnSpPr>
          <p:spPr>
            <a:xfrm flipH="1">
              <a:off x="9082093" y="4289011"/>
              <a:ext cx="5700" cy="729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909" name="Google Shape;909;p81"/>
            <p:cNvPicPr preferRelativeResize="0"/>
            <p:nvPr/>
          </p:nvPicPr>
          <p:blipFill rotWithShape="1">
            <a:blip r:embed="rId6">
              <a:alphaModFix/>
            </a:blip>
            <a:srcRect b="0" l="0" r="0" t="0"/>
            <a:stretch/>
          </p:blipFill>
          <p:spPr>
            <a:xfrm>
              <a:off x="8859193" y="3831811"/>
              <a:ext cx="457200" cy="457200"/>
            </a:xfrm>
            <a:prstGeom prst="rect">
              <a:avLst/>
            </a:prstGeom>
            <a:noFill/>
            <a:ln>
              <a:noFill/>
            </a:ln>
          </p:spPr>
        </p:pic>
        <p:sp>
          <p:nvSpPr>
            <p:cNvPr id="910" name="Google Shape;910;p81"/>
            <p:cNvSpPr txBox="1"/>
            <p:nvPr/>
          </p:nvSpPr>
          <p:spPr>
            <a:xfrm>
              <a:off x="9180303" y="3764838"/>
              <a:ext cx="181604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B-D peering connection</a:t>
              </a:r>
              <a:endParaRPr/>
            </a:p>
          </p:txBody>
        </p:sp>
        <p:cxnSp>
          <p:nvCxnSpPr>
            <p:cNvPr id="911" name="Google Shape;911;p81"/>
            <p:cNvCxnSpPr>
              <a:stCxn id="912" idx="2"/>
              <a:endCxn id="909" idx="0"/>
            </p:cNvCxnSpPr>
            <p:nvPr/>
          </p:nvCxnSpPr>
          <p:spPr>
            <a:xfrm>
              <a:off x="9082177" y="3095474"/>
              <a:ext cx="5700" cy="7362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12" name="Google Shape;912;p81"/>
            <p:cNvSpPr/>
            <p:nvPr/>
          </p:nvSpPr>
          <p:spPr>
            <a:xfrm>
              <a:off x="8435619" y="2263469"/>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B</a:t>
              </a:r>
              <a:endParaRPr/>
            </a:p>
          </p:txBody>
        </p:sp>
        <p:pic>
          <p:nvPicPr>
            <p:cNvPr id="913" name="Google Shape;913;p81"/>
            <p:cNvPicPr preferRelativeResize="0"/>
            <p:nvPr/>
          </p:nvPicPr>
          <p:blipFill rotWithShape="1">
            <a:blip r:embed="rId5">
              <a:alphaModFix/>
            </a:blip>
            <a:srcRect b="0" l="0" r="0" t="0"/>
            <a:stretch/>
          </p:blipFill>
          <p:spPr>
            <a:xfrm>
              <a:off x="8435619" y="2254883"/>
              <a:ext cx="381000" cy="381000"/>
            </a:xfrm>
            <a:prstGeom prst="rect">
              <a:avLst/>
            </a:prstGeom>
            <a:noFill/>
            <a:ln>
              <a:noFill/>
            </a:ln>
          </p:spPr>
        </p:pic>
        <p:cxnSp>
          <p:nvCxnSpPr>
            <p:cNvPr id="914" name="Google Shape;914;p81"/>
            <p:cNvCxnSpPr>
              <a:stCxn id="915" idx="3"/>
              <a:endCxn id="912" idx="1"/>
            </p:cNvCxnSpPr>
            <p:nvPr/>
          </p:nvCxnSpPr>
          <p:spPr>
            <a:xfrm>
              <a:off x="6095694" y="2679472"/>
              <a:ext cx="23400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915" name="Google Shape;915;p81"/>
            <p:cNvPicPr preferRelativeResize="0"/>
            <p:nvPr/>
          </p:nvPicPr>
          <p:blipFill rotWithShape="1">
            <a:blip r:embed="rId6">
              <a:alphaModFix/>
            </a:blip>
            <a:srcRect b="0" l="0" r="0" t="0"/>
            <a:stretch/>
          </p:blipFill>
          <p:spPr>
            <a:xfrm>
              <a:off x="5638494" y="2450872"/>
              <a:ext cx="457200" cy="457200"/>
            </a:xfrm>
            <a:prstGeom prst="rect">
              <a:avLst/>
            </a:prstGeom>
            <a:noFill/>
            <a:ln>
              <a:noFill/>
            </a:ln>
          </p:spPr>
        </p:pic>
        <p:sp>
          <p:nvSpPr>
            <p:cNvPr id="916" name="Google Shape;916;p81"/>
            <p:cNvSpPr txBox="1"/>
            <p:nvPr/>
          </p:nvSpPr>
          <p:spPr>
            <a:xfrm>
              <a:off x="4374461" y="2821201"/>
              <a:ext cx="298526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A-B peering connection</a:t>
              </a:r>
              <a:endParaRPr/>
            </a:p>
          </p:txBody>
        </p:sp>
        <p:cxnSp>
          <p:nvCxnSpPr>
            <p:cNvPr id="917" name="Google Shape;917;p81"/>
            <p:cNvCxnSpPr>
              <a:stCxn id="894" idx="3"/>
              <a:endCxn id="915" idx="1"/>
            </p:cNvCxnSpPr>
            <p:nvPr/>
          </p:nvCxnSpPr>
          <p:spPr>
            <a:xfrm>
              <a:off x="3448243" y="2675180"/>
              <a:ext cx="2190300" cy="42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918" name="Google Shape;918;p81"/>
            <p:cNvCxnSpPr>
              <a:endCxn id="919" idx="1"/>
            </p:cNvCxnSpPr>
            <p:nvPr/>
          </p:nvCxnSpPr>
          <p:spPr>
            <a:xfrm>
              <a:off x="3448194" y="2988913"/>
              <a:ext cx="2190300" cy="620100"/>
            </a:xfrm>
            <a:prstGeom prst="bentConnector3">
              <a:avLst>
                <a:gd fmla="val 1615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919" name="Google Shape;919;p81"/>
            <p:cNvPicPr preferRelativeResize="0"/>
            <p:nvPr/>
          </p:nvPicPr>
          <p:blipFill rotWithShape="1">
            <a:blip r:embed="rId6">
              <a:alphaModFix/>
            </a:blip>
            <a:srcRect b="0" l="0" r="0" t="0"/>
            <a:stretch/>
          </p:blipFill>
          <p:spPr>
            <a:xfrm>
              <a:off x="5638494" y="3380413"/>
              <a:ext cx="457200" cy="457200"/>
            </a:xfrm>
            <a:prstGeom prst="rect">
              <a:avLst/>
            </a:prstGeom>
            <a:noFill/>
            <a:ln>
              <a:noFill/>
            </a:ln>
          </p:spPr>
        </p:pic>
        <p:sp>
          <p:nvSpPr>
            <p:cNvPr id="920" name="Google Shape;920;p81"/>
            <p:cNvSpPr txBox="1"/>
            <p:nvPr/>
          </p:nvSpPr>
          <p:spPr>
            <a:xfrm>
              <a:off x="4374461" y="3750742"/>
              <a:ext cx="298526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A-D peering connection</a:t>
              </a:r>
              <a:endParaRPr/>
            </a:p>
          </p:txBody>
        </p:sp>
        <p:cxnSp>
          <p:nvCxnSpPr>
            <p:cNvPr id="921" name="Google Shape;921;p81"/>
            <p:cNvCxnSpPr>
              <a:stCxn id="919" idx="3"/>
            </p:cNvCxnSpPr>
            <p:nvPr/>
          </p:nvCxnSpPr>
          <p:spPr>
            <a:xfrm>
              <a:off x="6095694" y="3609013"/>
              <a:ext cx="2339100" cy="1515600"/>
            </a:xfrm>
            <a:prstGeom prst="bentConnector3">
              <a:avLst>
                <a:gd fmla="val 8529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922" name="Google Shape;922;p81"/>
            <p:cNvCxnSpPr>
              <a:stCxn id="923" idx="3"/>
            </p:cNvCxnSpPr>
            <p:nvPr/>
          </p:nvCxnSpPr>
          <p:spPr>
            <a:xfrm flipH="1" rot="10800000">
              <a:off x="6075387" y="3030464"/>
              <a:ext cx="2340000" cy="1454700"/>
            </a:xfrm>
            <a:prstGeom prst="bentConnector3">
              <a:avLst>
                <a:gd fmla="val 91632"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923" name="Google Shape;923;p81"/>
            <p:cNvPicPr preferRelativeResize="0"/>
            <p:nvPr/>
          </p:nvPicPr>
          <p:blipFill rotWithShape="1">
            <a:blip r:embed="rId6">
              <a:alphaModFix/>
            </a:blip>
            <a:srcRect b="0" l="0" r="0" t="0"/>
            <a:stretch/>
          </p:blipFill>
          <p:spPr>
            <a:xfrm>
              <a:off x="5618187" y="4256564"/>
              <a:ext cx="457200" cy="457200"/>
            </a:xfrm>
            <a:prstGeom prst="rect">
              <a:avLst/>
            </a:prstGeom>
            <a:noFill/>
            <a:ln>
              <a:noFill/>
            </a:ln>
          </p:spPr>
        </p:pic>
        <p:sp>
          <p:nvSpPr>
            <p:cNvPr id="924" name="Google Shape;924;p81"/>
            <p:cNvSpPr txBox="1"/>
            <p:nvPr/>
          </p:nvSpPr>
          <p:spPr>
            <a:xfrm>
              <a:off x="4354154" y="4626893"/>
              <a:ext cx="298526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C-B peering connection</a:t>
              </a:r>
              <a:endParaRPr/>
            </a:p>
          </p:txBody>
        </p:sp>
        <p:cxnSp>
          <p:nvCxnSpPr>
            <p:cNvPr id="925" name="Google Shape;925;p81"/>
            <p:cNvCxnSpPr>
              <a:endCxn id="923" idx="1"/>
            </p:cNvCxnSpPr>
            <p:nvPr/>
          </p:nvCxnSpPr>
          <p:spPr>
            <a:xfrm flipH="1" rot="10800000">
              <a:off x="3449187" y="4485164"/>
              <a:ext cx="2169000" cy="639600"/>
            </a:xfrm>
            <a:prstGeom prst="bentConnector3">
              <a:avLst>
                <a:gd fmla="val 18325"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931" name="Google Shape;931;p8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latin typeface="Play"/>
                <a:ea typeface="Play"/>
                <a:cs typeface="Play"/>
                <a:sym typeface="Play"/>
              </a:rPr>
              <a:t>Establishing</a:t>
            </a:r>
            <a:r>
              <a:rPr b="1" lang="en-US" sz="3200">
                <a:latin typeface="Play"/>
                <a:ea typeface="Play"/>
                <a:cs typeface="Play"/>
                <a:sym typeface="Play"/>
              </a:rPr>
              <a:t> VPC peering</a:t>
            </a:r>
            <a:endParaRPr/>
          </a:p>
        </p:txBody>
      </p:sp>
      <p:grpSp>
        <p:nvGrpSpPr>
          <p:cNvPr descr="Two VPCs peered by a VPC peering connection. See details in the notes.&#10;" id="932" name="Google Shape;932;p82"/>
          <p:cNvGrpSpPr/>
          <p:nvPr/>
        </p:nvGrpSpPr>
        <p:grpSpPr>
          <a:xfrm>
            <a:off x="1304142" y="2254883"/>
            <a:ext cx="9514884" cy="904872"/>
            <a:chOff x="1304142" y="2254883"/>
            <a:chExt cx="9514884" cy="904872"/>
          </a:xfrm>
        </p:grpSpPr>
        <p:sp>
          <p:nvSpPr>
            <p:cNvPr id="933" name="Google Shape;933;p82"/>
            <p:cNvSpPr/>
            <p:nvPr/>
          </p:nvSpPr>
          <p:spPr>
            <a:xfrm>
              <a:off x="1304142" y="2266672"/>
              <a:ext cx="2510853"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 10.1.0.0/16</a:t>
              </a:r>
              <a:endParaRPr/>
            </a:p>
          </p:txBody>
        </p:sp>
        <p:pic>
          <p:nvPicPr>
            <p:cNvPr id="934" name="Google Shape;934;p82"/>
            <p:cNvPicPr preferRelativeResize="0"/>
            <p:nvPr/>
          </p:nvPicPr>
          <p:blipFill rotWithShape="1">
            <a:blip r:embed="rId3">
              <a:alphaModFix/>
            </a:blip>
            <a:srcRect b="0" l="0" r="0" t="0"/>
            <a:stretch/>
          </p:blipFill>
          <p:spPr>
            <a:xfrm>
              <a:off x="1304142" y="2262378"/>
              <a:ext cx="381000" cy="381000"/>
            </a:xfrm>
            <a:prstGeom prst="rect">
              <a:avLst/>
            </a:prstGeom>
            <a:noFill/>
            <a:ln>
              <a:noFill/>
            </a:ln>
          </p:spPr>
        </p:pic>
        <p:cxnSp>
          <p:nvCxnSpPr>
            <p:cNvPr id="935" name="Google Shape;935;p82"/>
            <p:cNvCxnSpPr>
              <a:stCxn id="933" idx="3"/>
              <a:endCxn id="936" idx="1"/>
            </p:cNvCxnSpPr>
            <p:nvPr/>
          </p:nvCxnSpPr>
          <p:spPr>
            <a:xfrm flipH="1" rot="10800000">
              <a:off x="3814995" y="2679375"/>
              <a:ext cx="2003400" cy="33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936" name="Google Shape;936;p82"/>
            <p:cNvPicPr preferRelativeResize="0"/>
            <p:nvPr/>
          </p:nvPicPr>
          <p:blipFill rotWithShape="1">
            <a:blip r:embed="rId4">
              <a:alphaModFix/>
            </a:blip>
            <a:srcRect b="0" l="0" r="0" t="0"/>
            <a:stretch/>
          </p:blipFill>
          <p:spPr>
            <a:xfrm>
              <a:off x="5818374" y="2450872"/>
              <a:ext cx="457200" cy="457200"/>
            </a:xfrm>
            <a:prstGeom prst="rect">
              <a:avLst/>
            </a:prstGeom>
            <a:noFill/>
            <a:ln>
              <a:noFill/>
            </a:ln>
          </p:spPr>
        </p:pic>
        <p:sp>
          <p:nvSpPr>
            <p:cNvPr id="937" name="Google Shape;937;p82"/>
            <p:cNvSpPr txBox="1"/>
            <p:nvPr/>
          </p:nvSpPr>
          <p:spPr>
            <a:xfrm>
              <a:off x="4554341" y="2821201"/>
              <a:ext cx="298526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A-B peering connection</a:t>
              </a:r>
              <a:endParaRPr/>
            </a:p>
          </p:txBody>
        </p:sp>
        <p:cxnSp>
          <p:nvCxnSpPr>
            <p:cNvPr id="938" name="Google Shape;938;p82"/>
            <p:cNvCxnSpPr/>
            <p:nvPr/>
          </p:nvCxnSpPr>
          <p:spPr>
            <a:xfrm flipH="1" rot="10800000">
              <a:off x="6275574" y="2682674"/>
              <a:ext cx="2003379" cy="3203"/>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39" name="Google Shape;939;p82"/>
            <p:cNvSpPr/>
            <p:nvPr/>
          </p:nvSpPr>
          <p:spPr>
            <a:xfrm>
              <a:off x="8308173" y="2259177"/>
              <a:ext cx="2510853"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B: 10.2.0.0/16</a:t>
              </a:r>
              <a:endParaRPr/>
            </a:p>
          </p:txBody>
        </p:sp>
        <p:pic>
          <p:nvPicPr>
            <p:cNvPr id="940" name="Google Shape;940;p82"/>
            <p:cNvPicPr preferRelativeResize="0"/>
            <p:nvPr/>
          </p:nvPicPr>
          <p:blipFill rotWithShape="1">
            <a:blip r:embed="rId3">
              <a:alphaModFix/>
            </a:blip>
            <a:srcRect b="0" l="0" r="0" t="0"/>
            <a:stretch/>
          </p:blipFill>
          <p:spPr>
            <a:xfrm>
              <a:off x="8308173" y="2254883"/>
              <a:ext cx="381000" cy="381000"/>
            </a:xfrm>
            <a:prstGeom prst="rect">
              <a:avLst/>
            </a:prstGeom>
            <a:noFill/>
            <a:ln>
              <a:noFill/>
            </a:ln>
          </p:spPr>
        </p:pic>
      </p:grpSp>
      <p:graphicFrame>
        <p:nvGraphicFramePr>
          <p:cNvPr id="941" name="Google Shape;941;p82"/>
          <p:cNvGraphicFramePr/>
          <p:nvPr/>
        </p:nvGraphicFramePr>
        <p:xfrm>
          <a:off x="1184221" y="3872686"/>
          <a:ext cx="3000000" cy="3000000"/>
        </p:xfrm>
        <a:graphic>
          <a:graphicData uri="http://schemas.openxmlformats.org/drawingml/2006/table">
            <a:tbl>
              <a:tblPr bandRow="1" firstRow="1">
                <a:noFill/>
                <a:tableStyleId>{BDD2D4A5-9C20-42CE-BA23-61375F253291}</a:tableStyleId>
              </a:tblPr>
              <a:tblGrid>
                <a:gridCol w="1391900"/>
                <a:gridCol w="3155425"/>
              </a:tblGrid>
              <a:tr h="390450">
                <a:tc gridSpan="2">
                  <a:txBody>
                    <a:bodyPr/>
                    <a:lstStyle/>
                    <a:p>
                      <a:pPr indent="0" lvl="0" marL="0" marR="0" rtl="0" algn="ctr">
                        <a:spcBef>
                          <a:spcPts val="0"/>
                        </a:spcBef>
                        <a:spcAft>
                          <a:spcPts val="0"/>
                        </a:spcAft>
                        <a:buNone/>
                      </a:pPr>
                      <a:r>
                        <a:rPr b="0" lang="en-US" sz="1600">
                          <a:solidFill>
                            <a:schemeClr val="lt1"/>
                          </a:solidFill>
                        </a:rPr>
                        <a:t>VPC A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10.2.0.0/16</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VPC A-B peering connection ID</a:t>
                      </a:r>
                      <a:endParaRPr/>
                    </a:p>
                  </a:txBody>
                  <a:tcPr marT="45725" marB="45725" marR="91450" marL="91450" anchor="ctr"/>
                </a:tc>
              </a:tr>
            </a:tbl>
          </a:graphicData>
        </a:graphic>
      </p:graphicFrame>
      <p:graphicFrame>
        <p:nvGraphicFramePr>
          <p:cNvPr id="942" name="Google Shape;942;p82"/>
          <p:cNvGraphicFramePr/>
          <p:nvPr/>
        </p:nvGraphicFramePr>
        <p:xfrm>
          <a:off x="6275574" y="3872686"/>
          <a:ext cx="3000000" cy="3000000"/>
        </p:xfrm>
        <a:graphic>
          <a:graphicData uri="http://schemas.openxmlformats.org/drawingml/2006/table">
            <a:tbl>
              <a:tblPr bandRow="1" firstRow="1">
                <a:noFill/>
                <a:tableStyleId>{BDD2D4A5-9C20-42CE-BA23-61375F253291}</a:tableStyleId>
              </a:tblPr>
              <a:tblGrid>
                <a:gridCol w="1391900"/>
                <a:gridCol w="3155425"/>
              </a:tblGrid>
              <a:tr h="390450">
                <a:tc gridSpan="2">
                  <a:txBody>
                    <a:bodyPr/>
                    <a:lstStyle/>
                    <a:p>
                      <a:pPr indent="0" lvl="0" marL="0" marR="0" rtl="0" algn="ctr">
                        <a:spcBef>
                          <a:spcPts val="0"/>
                        </a:spcBef>
                        <a:spcAft>
                          <a:spcPts val="0"/>
                        </a:spcAft>
                        <a:buNone/>
                      </a:pPr>
                      <a:r>
                        <a:rPr b="0" lang="en-US" sz="1600">
                          <a:solidFill>
                            <a:schemeClr val="lt1"/>
                          </a:solidFill>
                        </a:rPr>
                        <a:t>VPC B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10.2.0.0/16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10.1.0.0/16</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VPC A-B peering connection ID</a:t>
                      </a:r>
                      <a:endParaRPr/>
                    </a:p>
                  </a:txBody>
                  <a:tcPr marT="45725" marB="45725" marR="91450" marL="91450"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948" name="Google Shape;948;p8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latin typeface="Play"/>
                <a:ea typeface="Play"/>
                <a:cs typeface="Play"/>
                <a:sym typeface="Play"/>
              </a:rPr>
              <a:t>VPC peering does not support transitive peering</a:t>
            </a:r>
            <a:endParaRPr/>
          </a:p>
        </p:txBody>
      </p:sp>
      <p:grpSp>
        <p:nvGrpSpPr>
          <p:cNvPr descr="Three VPCs peered by two VPC peering connection. See details in the notes.&#10;" id="949" name="Google Shape;949;p83"/>
          <p:cNvGrpSpPr/>
          <p:nvPr/>
        </p:nvGrpSpPr>
        <p:grpSpPr>
          <a:xfrm>
            <a:off x="1124262" y="2234870"/>
            <a:ext cx="9694635" cy="1179690"/>
            <a:chOff x="1124262" y="2234870"/>
            <a:chExt cx="9694635" cy="1179690"/>
          </a:xfrm>
        </p:grpSpPr>
        <p:sp>
          <p:nvSpPr>
            <p:cNvPr id="950" name="Google Shape;950;p83"/>
            <p:cNvSpPr/>
            <p:nvPr/>
          </p:nvSpPr>
          <p:spPr>
            <a:xfrm>
              <a:off x="1124263" y="2274167"/>
              <a:ext cx="1828800"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 10.1.0.0/16</a:t>
              </a:r>
              <a:endParaRPr/>
            </a:p>
          </p:txBody>
        </p:sp>
        <p:pic>
          <p:nvPicPr>
            <p:cNvPr id="951" name="Google Shape;951;p83"/>
            <p:cNvPicPr preferRelativeResize="0"/>
            <p:nvPr/>
          </p:nvPicPr>
          <p:blipFill rotWithShape="1">
            <a:blip r:embed="rId3">
              <a:alphaModFix/>
            </a:blip>
            <a:srcRect b="0" l="0" r="0" t="0"/>
            <a:stretch/>
          </p:blipFill>
          <p:spPr>
            <a:xfrm>
              <a:off x="1124262" y="2269873"/>
              <a:ext cx="381000" cy="381000"/>
            </a:xfrm>
            <a:prstGeom prst="rect">
              <a:avLst/>
            </a:prstGeom>
            <a:noFill/>
            <a:ln>
              <a:noFill/>
            </a:ln>
          </p:spPr>
        </p:pic>
        <p:cxnSp>
          <p:nvCxnSpPr>
            <p:cNvPr id="952" name="Google Shape;952;p83"/>
            <p:cNvCxnSpPr>
              <a:stCxn id="950" idx="3"/>
              <a:endCxn id="953" idx="1"/>
            </p:cNvCxnSpPr>
            <p:nvPr/>
          </p:nvCxnSpPr>
          <p:spPr>
            <a:xfrm flipH="1" rot="10800000">
              <a:off x="2953063" y="2688070"/>
              <a:ext cx="826800" cy="21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953" name="Google Shape;953;p83"/>
            <p:cNvPicPr preferRelativeResize="0"/>
            <p:nvPr/>
          </p:nvPicPr>
          <p:blipFill rotWithShape="1">
            <a:blip r:embed="rId4">
              <a:alphaModFix/>
            </a:blip>
            <a:srcRect b="0" l="0" r="0" t="0"/>
            <a:stretch/>
          </p:blipFill>
          <p:spPr>
            <a:xfrm>
              <a:off x="3779720" y="2459456"/>
              <a:ext cx="457200" cy="457200"/>
            </a:xfrm>
            <a:prstGeom prst="rect">
              <a:avLst/>
            </a:prstGeom>
            <a:noFill/>
            <a:ln>
              <a:noFill/>
            </a:ln>
          </p:spPr>
        </p:pic>
        <p:sp>
          <p:nvSpPr>
            <p:cNvPr id="954" name="Google Shape;954;p83"/>
            <p:cNvSpPr txBox="1"/>
            <p:nvPr/>
          </p:nvSpPr>
          <p:spPr>
            <a:xfrm>
              <a:off x="2515687" y="2829785"/>
              <a:ext cx="29852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A-B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peering connection</a:t>
              </a:r>
              <a:endParaRPr/>
            </a:p>
          </p:txBody>
        </p:sp>
        <p:cxnSp>
          <p:nvCxnSpPr>
            <p:cNvPr id="955" name="Google Shape;955;p83"/>
            <p:cNvCxnSpPr>
              <a:stCxn id="953" idx="3"/>
              <a:endCxn id="956" idx="1"/>
            </p:cNvCxnSpPr>
            <p:nvPr/>
          </p:nvCxnSpPr>
          <p:spPr>
            <a:xfrm flipH="1" rot="10800000">
              <a:off x="4236920" y="2687756"/>
              <a:ext cx="820200" cy="3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56" name="Google Shape;956;p83"/>
            <p:cNvSpPr/>
            <p:nvPr/>
          </p:nvSpPr>
          <p:spPr>
            <a:xfrm>
              <a:off x="5057180" y="2271897"/>
              <a:ext cx="1828800"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B: 10.2.0.0/16</a:t>
              </a:r>
              <a:endParaRPr/>
            </a:p>
          </p:txBody>
        </p:sp>
        <p:pic>
          <p:nvPicPr>
            <p:cNvPr id="957" name="Google Shape;957;p83"/>
            <p:cNvPicPr preferRelativeResize="0"/>
            <p:nvPr/>
          </p:nvPicPr>
          <p:blipFill rotWithShape="1">
            <a:blip r:embed="rId3">
              <a:alphaModFix/>
            </a:blip>
            <a:srcRect b="0" l="0" r="0" t="0"/>
            <a:stretch/>
          </p:blipFill>
          <p:spPr>
            <a:xfrm>
              <a:off x="5057180" y="2276394"/>
              <a:ext cx="381000" cy="381000"/>
            </a:xfrm>
            <a:prstGeom prst="rect">
              <a:avLst/>
            </a:prstGeom>
            <a:noFill/>
            <a:ln>
              <a:noFill/>
            </a:ln>
          </p:spPr>
        </p:pic>
        <p:cxnSp>
          <p:nvCxnSpPr>
            <p:cNvPr id="958" name="Google Shape;958;p83"/>
            <p:cNvCxnSpPr>
              <a:endCxn id="959" idx="1"/>
            </p:cNvCxnSpPr>
            <p:nvPr/>
          </p:nvCxnSpPr>
          <p:spPr>
            <a:xfrm flipH="1" rot="10800000">
              <a:off x="6885837" y="2651029"/>
              <a:ext cx="826800" cy="21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959" name="Google Shape;959;p83"/>
            <p:cNvPicPr preferRelativeResize="0"/>
            <p:nvPr/>
          </p:nvPicPr>
          <p:blipFill rotWithShape="1">
            <a:blip r:embed="rId4">
              <a:alphaModFix/>
            </a:blip>
            <a:srcRect b="0" l="0" r="0" t="0"/>
            <a:stretch/>
          </p:blipFill>
          <p:spPr>
            <a:xfrm>
              <a:off x="7712637" y="2422429"/>
              <a:ext cx="457200" cy="457200"/>
            </a:xfrm>
            <a:prstGeom prst="rect">
              <a:avLst/>
            </a:prstGeom>
            <a:noFill/>
            <a:ln>
              <a:noFill/>
            </a:ln>
          </p:spPr>
        </p:pic>
        <p:sp>
          <p:nvSpPr>
            <p:cNvPr id="960" name="Google Shape;960;p83"/>
            <p:cNvSpPr txBox="1"/>
            <p:nvPr/>
          </p:nvSpPr>
          <p:spPr>
            <a:xfrm>
              <a:off x="6448604" y="2792758"/>
              <a:ext cx="29852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B-C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peering connection</a:t>
              </a:r>
              <a:endParaRPr/>
            </a:p>
          </p:txBody>
        </p:sp>
        <p:cxnSp>
          <p:nvCxnSpPr>
            <p:cNvPr id="961" name="Google Shape;961;p83"/>
            <p:cNvCxnSpPr>
              <a:stCxn id="959" idx="3"/>
              <a:endCxn id="962" idx="1"/>
            </p:cNvCxnSpPr>
            <p:nvPr/>
          </p:nvCxnSpPr>
          <p:spPr>
            <a:xfrm flipH="1" rot="10800000">
              <a:off x="8169837" y="2650729"/>
              <a:ext cx="820200" cy="3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62" name="Google Shape;962;p83"/>
            <p:cNvSpPr/>
            <p:nvPr/>
          </p:nvSpPr>
          <p:spPr>
            <a:xfrm>
              <a:off x="8990097" y="2234870"/>
              <a:ext cx="1828800"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C: 10.3.0.0/16</a:t>
              </a:r>
              <a:endParaRPr/>
            </a:p>
          </p:txBody>
        </p:sp>
        <p:pic>
          <p:nvPicPr>
            <p:cNvPr id="963" name="Google Shape;963;p83"/>
            <p:cNvPicPr preferRelativeResize="0"/>
            <p:nvPr/>
          </p:nvPicPr>
          <p:blipFill rotWithShape="1">
            <a:blip r:embed="rId3">
              <a:alphaModFix/>
            </a:blip>
            <a:srcRect b="0" l="0" r="0" t="0"/>
            <a:stretch/>
          </p:blipFill>
          <p:spPr>
            <a:xfrm>
              <a:off x="8990097" y="2239367"/>
              <a:ext cx="381000" cy="381000"/>
            </a:xfrm>
            <a:prstGeom prst="rect">
              <a:avLst/>
            </a:prstGeom>
            <a:noFill/>
            <a:ln>
              <a:noFill/>
            </a:ln>
          </p:spPr>
        </p:pic>
      </p:grpSp>
      <p:sp>
        <p:nvSpPr>
          <p:cNvPr id="964" name="Google Shape;964;p83"/>
          <p:cNvSpPr/>
          <p:nvPr/>
        </p:nvSpPr>
        <p:spPr>
          <a:xfrm>
            <a:off x="1139254" y="4269179"/>
            <a:ext cx="1813809" cy="830997"/>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20" y="-1193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VPC A can get and send network traffic to VPC B.</a:t>
            </a:r>
            <a:endParaRPr/>
          </a:p>
        </p:txBody>
      </p:sp>
      <p:sp>
        <p:nvSpPr>
          <p:cNvPr id="965" name="Google Shape;965;p83"/>
          <p:cNvSpPr/>
          <p:nvPr/>
        </p:nvSpPr>
        <p:spPr>
          <a:xfrm>
            <a:off x="5057180" y="4146069"/>
            <a:ext cx="1813809" cy="1077218"/>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20" y="-1193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VPC B can get and send network traffic to VPC A and VPC C.</a:t>
            </a:r>
            <a:endParaRPr/>
          </a:p>
        </p:txBody>
      </p:sp>
      <p:sp>
        <p:nvSpPr>
          <p:cNvPr id="966" name="Google Shape;966;p83"/>
          <p:cNvSpPr/>
          <p:nvPr/>
        </p:nvSpPr>
        <p:spPr>
          <a:xfrm>
            <a:off x="8990097" y="4269179"/>
            <a:ext cx="1813809" cy="830997"/>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20" y="-1193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VPC C can get and send network traffic to VPC 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972" name="Google Shape;972;p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latin typeface="Play"/>
                <a:ea typeface="Play"/>
                <a:cs typeface="Play"/>
                <a:sym typeface="Play"/>
              </a:rPr>
              <a:t>VPC peering configurations with specific routes</a:t>
            </a:r>
            <a:endParaRPr/>
          </a:p>
        </p:txBody>
      </p:sp>
      <p:grpSp>
        <p:nvGrpSpPr>
          <p:cNvPr descr="Two VPCs peered by a VPC peering connection to a subnet and an EC2 instance. See details in the notes.&#10;" id="973" name="Google Shape;973;p84"/>
          <p:cNvGrpSpPr/>
          <p:nvPr/>
        </p:nvGrpSpPr>
        <p:grpSpPr>
          <a:xfrm>
            <a:off x="1339414" y="1340493"/>
            <a:ext cx="9485137" cy="2915623"/>
            <a:chOff x="1339414" y="1340493"/>
            <a:chExt cx="9485137" cy="2915623"/>
          </a:xfrm>
        </p:grpSpPr>
        <p:sp>
          <p:nvSpPr>
            <p:cNvPr id="974" name="Google Shape;974;p84"/>
            <p:cNvSpPr/>
            <p:nvPr/>
          </p:nvSpPr>
          <p:spPr>
            <a:xfrm>
              <a:off x="1339414" y="1344788"/>
              <a:ext cx="2510853" cy="2911328"/>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 10.1.0.0/16</a:t>
              </a:r>
              <a:endParaRPr/>
            </a:p>
          </p:txBody>
        </p:sp>
        <p:pic>
          <p:nvPicPr>
            <p:cNvPr id="975" name="Google Shape;975;p84"/>
            <p:cNvPicPr preferRelativeResize="0"/>
            <p:nvPr/>
          </p:nvPicPr>
          <p:blipFill rotWithShape="1">
            <a:blip r:embed="rId3">
              <a:alphaModFix/>
            </a:blip>
            <a:srcRect b="0" l="0" r="0" t="0"/>
            <a:stretch/>
          </p:blipFill>
          <p:spPr>
            <a:xfrm>
              <a:off x="1339414" y="1340493"/>
              <a:ext cx="381000" cy="381000"/>
            </a:xfrm>
            <a:prstGeom prst="rect">
              <a:avLst/>
            </a:prstGeom>
            <a:noFill/>
            <a:ln>
              <a:noFill/>
            </a:ln>
          </p:spPr>
        </p:pic>
        <p:sp>
          <p:nvSpPr>
            <p:cNvPr id="976" name="Google Shape;976;p84"/>
            <p:cNvSpPr/>
            <p:nvPr/>
          </p:nvSpPr>
          <p:spPr>
            <a:xfrm>
              <a:off x="1645118" y="1844521"/>
              <a:ext cx="1928213" cy="2289735"/>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 subnet:</a:t>
              </a:r>
              <a:endParaRPr/>
            </a:p>
            <a:p>
              <a:pPr indent="0" lvl="0" marL="0" marR="0" rtl="0" algn="l">
                <a:spcBef>
                  <a:spcPts val="0"/>
                </a:spcBef>
                <a:spcAft>
                  <a:spcPts val="0"/>
                </a:spcAft>
                <a:buNone/>
              </a:pPr>
              <a:r>
                <a:rPr lang="en-US" sz="1600">
                  <a:solidFill>
                    <a:schemeClr val="dk1"/>
                  </a:solidFill>
                  <a:latin typeface="Play"/>
                  <a:ea typeface="Play"/>
                  <a:cs typeface="Play"/>
                  <a:sym typeface="Play"/>
                </a:rPr>
                <a:t>10.1.1.0/20</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p:txBody>
        </p:sp>
        <p:pic>
          <p:nvPicPr>
            <p:cNvPr id="977" name="Google Shape;977;p84"/>
            <p:cNvPicPr preferRelativeResize="0"/>
            <p:nvPr/>
          </p:nvPicPr>
          <p:blipFill rotWithShape="1">
            <a:blip r:embed="rId4">
              <a:alphaModFix/>
            </a:blip>
            <a:srcRect b="0" l="0" r="0" t="0"/>
            <a:stretch/>
          </p:blipFill>
          <p:spPr>
            <a:xfrm>
              <a:off x="1645118" y="1844521"/>
              <a:ext cx="335604" cy="335604"/>
            </a:xfrm>
            <a:prstGeom prst="rect">
              <a:avLst/>
            </a:prstGeom>
            <a:noFill/>
            <a:ln>
              <a:noFill/>
            </a:ln>
          </p:spPr>
        </p:pic>
        <p:cxnSp>
          <p:nvCxnSpPr>
            <p:cNvPr id="978" name="Google Shape;978;p84"/>
            <p:cNvCxnSpPr>
              <a:stCxn id="976" idx="3"/>
              <a:endCxn id="979" idx="1"/>
            </p:cNvCxnSpPr>
            <p:nvPr/>
          </p:nvCxnSpPr>
          <p:spPr>
            <a:xfrm flipH="1" rot="10800000">
              <a:off x="3573331" y="2980389"/>
              <a:ext cx="2280300" cy="90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979" name="Google Shape;979;p84"/>
            <p:cNvPicPr preferRelativeResize="0"/>
            <p:nvPr/>
          </p:nvPicPr>
          <p:blipFill rotWithShape="1">
            <a:blip r:embed="rId5">
              <a:alphaModFix/>
            </a:blip>
            <a:srcRect b="0" l="0" r="0" t="0"/>
            <a:stretch/>
          </p:blipFill>
          <p:spPr>
            <a:xfrm>
              <a:off x="5853646" y="2751795"/>
              <a:ext cx="457200" cy="457200"/>
            </a:xfrm>
            <a:prstGeom prst="rect">
              <a:avLst/>
            </a:prstGeom>
            <a:noFill/>
            <a:ln>
              <a:noFill/>
            </a:ln>
          </p:spPr>
        </p:pic>
        <p:sp>
          <p:nvSpPr>
            <p:cNvPr id="980" name="Google Shape;980;p84"/>
            <p:cNvSpPr txBox="1"/>
            <p:nvPr/>
          </p:nvSpPr>
          <p:spPr>
            <a:xfrm>
              <a:off x="4589613" y="3170764"/>
              <a:ext cx="298526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A-B peering connection</a:t>
              </a:r>
              <a:endParaRPr/>
            </a:p>
          </p:txBody>
        </p:sp>
        <p:cxnSp>
          <p:nvCxnSpPr>
            <p:cNvPr id="981" name="Google Shape;981;p84"/>
            <p:cNvCxnSpPr>
              <a:stCxn id="979" idx="3"/>
              <a:endCxn id="982" idx="1"/>
            </p:cNvCxnSpPr>
            <p:nvPr/>
          </p:nvCxnSpPr>
          <p:spPr>
            <a:xfrm>
              <a:off x="6310846" y="2980395"/>
              <a:ext cx="3164700" cy="4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83" name="Google Shape;983;p84"/>
            <p:cNvSpPr/>
            <p:nvPr/>
          </p:nvSpPr>
          <p:spPr>
            <a:xfrm>
              <a:off x="8313698" y="1344786"/>
              <a:ext cx="2510853" cy="2911329"/>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B: 10.2.0.0/16</a:t>
              </a:r>
              <a:endParaRPr/>
            </a:p>
          </p:txBody>
        </p:sp>
        <p:pic>
          <p:nvPicPr>
            <p:cNvPr id="984" name="Google Shape;984;p84"/>
            <p:cNvPicPr preferRelativeResize="0"/>
            <p:nvPr/>
          </p:nvPicPr>
          <p:blipFill rotWithShape="1">
            <a:blip r:embed="rId3">
              <a:alphaModFix/>
            </a:blip>
            <a:srcRect b="0" l="0" r="0" t="0"/>
            <a:stretch/>
          </p:blipFill>
          <p:spPr>
            <a:xfrm>
              <a:off x="8313698" y="1340493"/>
              <a:ext cx="381000" cy="381000"/>
            </a:xfrm>
            <a:prstGeom prst="rect">
              <a:avLst/>
            </a:prstGeom>
            <a:noFill/>
            <a:ln>
              <a:noFill/>
            </a:ln>
          </p:spPr>
        </p:pic>
        <p:sp>
          <p:nvSpPr>
            <p:cNvPr id="985" name="Google Shape;985;p84"/>
            <p:cNvSpPr/>
            <p:nvPr/>
          </p:nvSpPr>
          <p:spPr>
            <a:xfrm>
              <a:off x="8694698" y="1839657"/>
              <a:ext cx="1953369" cy="2294599"/>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B subnet:</a:t>
              </a:r>
              <a:endParaRPr/>
            </a:p>
            <a:p>
              <a:pPr indent="0" lvl="0" marL="0" marR="0" rtl="0" algn="l">
                <a:spcBef>
                  <a:spcPts val="0"/>
                </a:spcBef>
                <a:spcAft>
                  <a:spcPts val="0"/>
                </a:spcAft>
                <a:buNone/>
              </a:pPr>
              <a:r>
                <a:rPr lang="en-US" sz="1600">
                  <a:solidFill>
                    <a:schemeClr val="dk1"/>
                  </a:solidFill>
                  <a:latin typeface="Play"/>
                  <a:ea typeface="Play"/>
                  <a:cs typeface="Play"/>
                  <a:sym typeface="Play"/>
                </a:rPr>
                <a:t>10.2.1.0/20</a:t>
              </a:r>
              <a:endParaRPr/>
            </a:p>
          </p:txBody>
        </p:sp>
        <p:pic>
          <p:nvPicPr>
            <p:cNvPr id="986" name="Google Shape;986;p84"/>
            <p:cNvPicPr preferRelativeResize="0"/>
            <p:nvPr/>
          </p:nvPicPr>
          <p:blipFill rotWithShape="1">
            <a:blip r:embed="rId4">
              <a:alphaModFix/>
            </a:blip>
            <a:srcRect b="0" l="0" r="0" t="0"/>
            <a:stretch/>
          </p:blipFill>
          <p:spPr>
            <a:xfrm>
              <a:off x="8694698" y="1835363"/>
              <a:ext cx="319122" cy="319122"/>
            </a:xfrm>
            <a:prstGeom prst="rect">
              <a:avLst/>
            </a:prstGeom>
            <a:noFill/>
            <a:ln>
              <a:noFill/>
            </a:ln>
          </p:spPr>
        </p:pic>
        <p:pic>
          <p:nvPicPr>
            <p:cNvPr id="982" name="Google Shape;982;p84"/>
            <p:cNvPicPr preferRelativeResize="0"/>
            <p:nvPr/>
          </p:nvPicPr>
          <p:blipFill rotWithShape="1">
            <a:blip r:embed="rId6">
              <a:alphaModFix/>
            </a:blip>
            <a:srcRect b="0" l="0" r="0" t="0"/>
            <a:stretch/>
          </p:blipFill>
          <p:spPr>
            <a:xfrm>
              <a:off x="9475591" y="2731863"/>
              <a:ext cx="505968" cy="505968"/>
            </a:xfrm>
            <a:prstGeom prst="rect">
              <a:avLst/>
            </a:prstGeom>
            <a:noFill/>
            <a:ln>
              <a:noFill/>
            </a:ln>
          </p:spPr>
        </p:pic>
        <p:sp>
          <p:nvSpPr>
            <p:cNvPr id="987" name="Google Shape;987;p84"/>
            <p:cNvSpPr txBox="1"/>
            <p:nvPr/>
          </p:nvSpPr>
          <p:spPr>
            <a:xfrm>
              <a:off x="9063181" y="3263419"/>
              <a:ext cx="1380370" cy="83099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private IP: 10.2.1.18/32</a:t>
              </a:r>
              <a:endParaRPr/>
            </a:p>
          </p:txBody>
        </p:sp>
      </p:grpSp>
      <p:graphicFrame>
        <p:nvGraphicFramePr>
          <p:cNvPr id="988" name="Google Shape;988;p84"/>
          <p:cNvGraphicFramePr/>
          <p:nvPr/>
        </p:nvGraphicFramePr>
        <p:xfrm>
          <a:off x="1339414" y="4675085"/>
          <a:ext cx="3000000" cy="3000000"/>
        </p:xfrm>
        <a:graphic>
          <a:graphicData uri="http://schemas.openxmlformats.org/drawingml/2006/table">
            <a:tbl>
              <a:tblPr bandRow="1" firstRow="1">
                <a:noFill/>
                <a:tableStyleId>{BDD2D4A5-9C20-42CE-BA23-61375F253291}</a:tableStyleId>
              </a:tblPr>
              <a:tblGrid>
                <a:gridCol w="1391900"/>
                <a:gridCol w="3155425"/>
              </a:tblGrid>
              <a:tr h="390450">
                <a:tc gridSpan="2">
                  <a:txBody>
                    <a:bodyPr/>
                    <a:lstStyle/>
                    <a:p>
                      <a:pPr indent="0" lvl="0" marL="0" marR="0" rtl="0" algn="ctr">
                        <a:spcBef>
                          <a:spcPts val="0"/>
                        </a:spcBef>
                        <a:spcAft>
                          <a:spcPts val="0"/>
                        </a:spcAft>
                        <a:buNone/>
                      </a:pPr>
                      <a:r>
                        <a:rPr b="0" lang="en-US" sz="1600">
                          <a:solidFill>
                            <a:schemeClr val="lt1"/>
                          </a:solidFill>
                        </a:rPr>
                        <a:t>VPC A subnet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10.2.1.18/32</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VPC A-B peering connection ID</a:t>
                      </a:r>
                      <a:endParaRPr/>
                    </a:p>
                  </a:txBody>
                  <a:tcPr marT="45725" marB="45725" marR="91450" marL="91450" anchor="ctr"/>
                </a:tc>
              </a:tr>
            </a:tbl>
          </a:graphicData>
        </a:graphic>
      </p:graphicFrame>
      <p:graphicFrame>
        <p:nvGraphicFramePr>
          <p:cNvPr id="989" name="Google Shape;989;p84"/>
          <p:cNvGraphicFramePr/>
          <p:nvPr/>
        </p:nvGraphicFramePr>
        <p:xfrm>
          <a:off x="6320281" y="4675084"/>
          <a:ext cx="3000000" cy="3000000"/>
        </p:xfrm>
        <a:graphic>
          <a:graphicData uri="http://schemas.openxmlformats.org/drawingml/2006/table">
            <a:tbl>
              <a:tblPr bandRow="1" firstRow="1">
                <a:noFill/>
                <a:tableStyleId>{BDD2D4A5-9C20-42CE-BA23-61375F253291}</a:tableStyleId>
              </a:tblPr>
              <a:tblGrid>
                <a:gridCol w="1391900"/>
                <a:gridCol w="3155425"/>
              </a:tblGrid>
              <a:tr h="390450">
                <a:tc gridSpan="2">
                  <a:txBody>
                    <a:bodyPr/>
                    <a:lstStyle/>
                    <a:p>
                      <a:pPr indent="0" lvl="0" marL="0" marR="0" rtl="0" algn="ctr">
                        <a:spcBef>
                          <a:spcPts val="0"/>
                        </a:spcBef>
                        <a:spcAft>
                          <a:spcPts val="0"/>
                        </a:spcAft>
                        <a:buNone/>
                      </a:pPr>
                      <a:r>
                        <a:rPr b="0" lang="en-US" sz="1600">
                          <a:solidFill>
                            <a:schemeClr val="lt1"/>
                          </a:solidFill>
                        </a:rPr>
                        <a:t>VPC B subnet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10.2.0.0/16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10.1.1.0/20</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VPC A-B peering connection ID</a:t>
                      </a:r>
                      <a:endParaRPr/>
                    </a:p>
                  </a:txBody>
                  <a:tcPr marT="45725" marB="45725" marR="91450" marL="91450"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995" name="Google Shape;995;p8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latin typeface="Play"/>
                <a:ea typeface="Play"/>
                <a:cs typeface="Play"/>
                <a:sym typeface="Play"/>
              </a:rPr>
              <a:t>Use cases: Peering to one VPC to access centralized resources</a:t>
            </a:r>
            <a:endParaRPr/>
          </a:p>
        </p:txBody>
      </p:sp>
      <p:sp>
        <p:nvSpPr>
          <p:cNvPr id="996" name="Google Shape;996;p85"/>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1. File sharing VPC</a:t>
            </a:r>
            <a:endParaRPr/>
          </a:p>
        </p:txBody>
      </p:sp>
      <p:grpSp>
        <p:nvGrpSpPr>
          <p:cNvPr descr="File user VPC peered to centralized file sharing VPC by file user 1 VPC peering connection. See details in the notes.&#10;" id="997" name="Google Shape;997;p85"/>
          <p:cNvGrpSpPr/>
          <p:nvPr/>
        </p:nvGrpSpPr>
        <p:grpSpPr>
          <a:xfrm>
            <a:off x="547300" y="2175550"/>
            <a:ext cx="2985266" cy="3629139"/>
            <a:chOff x="547300" y="2175550"/>
            <a:chExt cx="2985266" cy="3629139"/>
          </a:xfrm>
        </p:grpSpPr>
        <p:sp>
          <p:nvSpPr>
            <p:cNvPr id="998" name="Google Shape;998;p85"/>
            <p:cNvSpPr/>
            <p:nvPr/>
          </p:nvSpPr>
          <p:spPr>
            <a:xfrm>
              <a:off x="946383" y="2175550"/>
              <a:ext cx="2286073" cy="86576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File user 1 VPC</a:t>
              </a:r>
              <a:endParaRPr/>
            </a:p>
          </p:txBody>
        </p:sp>
        <p:pic>
          <p:nvPicPr>
            <p:cNvPr id="999" name="Google Shape;999;p85"/>
            <p:cNvPicPr preferRelativeResize="0"/>
            <p:nvPr/>
          </p:nvPicPr>
          <p:blipFill rotWithShape="1">
            <a:blip r:embed="rId3">
              <a:alphaModFix/>
            </a:blip>
            <a:srcRect b="0" l="0" r="0" t="0"/>
            <a:stretch/>
          </p:blipFill>
          <p:spPr>
            <a:xfrm>
              <a:off x="946383" y="2175550"/>
              <a:ext cx="381000" cy="381000"/>
            </a:xfrm>
            <a:prstGeom prst="rect">
              <a:avLst/>
            </a:prstGeom>
            <a:noFill/>
            <a:ln>
              <a:noFill/>
            </a:ln>
          </p:spPr>
        </p:pic>
        <p:cxnSp>
          <p:nvCxnSpPr>
            <p:cNvPr id="1000" name="Google Shape;1000;p85"/>
            <p:cNvCxnSpPr>
              <a:stCxn id="998" idx="2"/>
              <a:endCxn id="1001" idx="0"/>
            </p:cNvCxnSpPr>
            <p:nvPr/>
          </p:nvCxnSpPr>
          <p:spPr>
            <a:xfrm>
              <a:off x="2089420" y="3041312"/>
              <a:ext cx="3900" cy="409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001" name="Google Shape;1001;p85"/>
            <p:cNvPicPr preferRelativeResize="0"/>
            <p:nvPr/>
          </p:nvPicPr>
          <p:blipFill rotWithShape="1">
            <a:blip r:embed="rId4">
              <a:alphaModFix/>
            </a:blip>
            <a:srcRect b="0" l="0" r="0" t="0"/>
            <a:stretch/>
          </p:blipFill>
          <p:spPr>
            <a:xfrm>
              <a:off x="1864837" y="3450853"/>
              <a:ext cx="457200" cy="457200"/>
            </a:xfrm>
            <a:prstGeom prst="rect">
              <a:avLst/>
            </a:prstGeom>
            <a:noFill/>
            <a:ln>
              <a:noFill/>
            </a:ln>
          </p:spPr>
        </p:pic>
        <p:sp>
          <p:nvSpPr>
            <p:cNvPr id="1002" name="Google Shape;1002;p85"/>
            <p:cNvSpPr txBox="1"/>
            <p:nvPr/>
          </p:nvSpPr>
          <p:spPr>
            <a:xfrm>
              <a:off x="547300" y="3869822"/>
              <a:ext cx="29852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File user 1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VPC peering connection</a:t>
              </a:r>
              <a:endParaRPr/>
            </a:p>
          </p:txBody>
        </p:sp>
        <p:cxnSp>
          <p:nvCxnSpPr>
            <p:cNvPr id="1003" name="Google Shape;1003;p85"/>
            <p:cNvCxnSpPr>
              <a:stCxn id="1001" idx="1"/>
              <a:endCxn id="1004" idx="1"/>
            </p:cNvCxnSpPr>
            <p:nvPr/>
          </p:nvCxnSpPr>
          <p:spPr>
            <a:xfrm flipH="1">
              <a:off x="958837" y="3679453"/>
              <a:ext cx="906000" cy="1692300"/>
            </a:xfrm>
            <a:prstGeom prst="bentConnector3">
              <a:avLst>
                <a:gd fmla="val 12523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004" name="Google Shape;1004;p85"/>
            <p:cNvSpPr/>
            <p:nvPr/>
          </p:nvSpPr>
          <p:spPr>
            <a:xfrm>
              <a:off x="958774" y="4938927"/>
              <a:ext cx="2286073" cy="86576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File sharing VPC</a:t>
              </a:r>
              <a:endParaRPr/>
            </a:p>
          </p:txBody>
        </p:sp>
        <p:pic>
          <p:nvPicPr>
            <p:cNvPr id="1005" name="Google Shape;1005;p85"/>
            <p:cNvPicPr preferRelativeResize="0"/>
            <p:nvPr/>
          </p:nvPicPr>
          <p:blipFill rotWithShape="1">
            <a:blip r:embed="rId3">
              <a:alphaModFix/>
            </a:blip>
            <a:srcRect b="0" l="0" r="0" t="0"/>
            <a:stretch/>
          </p:blipFill>
          <p:spPr>
            <a:xfrm>
              <a:off x="958774" y="4938927"/>
              <a:ext cx="381000" cy="381000"/>
            </a:xfrm>
            <a:prstGeom prst="rect">
              <a:avLst/>
            </a:prstGeom>
            <a:noFill/>
            <a:ln>
              <a:noFill/>
            </a:ln>
          </p:spPr>
        </p:pic>
      </p:grpSp>
      <p:sp>
        <p:nvSpPr>
          <p:cNvPr id="1006" name="Google Shape;1006;p85"/>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2. Customer shared VPC</a:t>
            </a:r>
            <a:endParaRPr/>
          </a:p>
        </p:txBody>
      </p:sp>
      <p:grpSp>
        <p:nvGrpSpPr>
          <p:cNvPr descr="Customer user VPC peered to centralized customer service VPC by customer 1 VPC peering connection. See details in the notes.&#10;" id="1007" name="Google Shape;1007;p85"/>
          <p:cNvGrpSpPr/>
          <p:nvPr/>
        </p:nvGrpSpPr>
        <p:grpSpPr>
          <a:xfrm>
            <a:off x="4417657" y="2175550"/>
            <a:ext cx="2985266" cy="3629529"/>
            <a:chOff x="4417657" y="2175550"/>
            <a:chExt cx="2985266" cy="3629529"/>
          </a:xfrm>
        </p:grpSpPr>
        <p:sp>
          <p:nvSpPr>
            <p:cNvPr id="1008" name="Google Shape;1008;p85"/>
            <p:cNvSpPr/>
            <p:nvPr/>
          </p:nvSpPr>
          <p:spPr>
            <a:xfrm>
              <a:off x="4816740" y="2175550"/>
              <a:ext cx="2286073" cy="86576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Customer 1 VPC</a:t>
              </a:r>
              <a:endParaRPr/>
            </a:p>
          </p:txBody>
        </p:sp>
        <p:pic>
          <p:nvPicPr>
            <p:cNvPr id="1009" name="Google Shape;1009;p85"/>
            <p:cNvPicPr preferRelativeResize="0"/>
            <p:nvPr/>
          </p:nvPicPr>
          <p:blipFill rotWithShape="1">
            <a:blip r:embed="rId3">
              <a:alphaModFix/>
            </a:blip>
            <a:srcRect b="0" l="0" r="0" t="0"/>
            <a:stretch/>
          </p:blipFill>
          <p:spPr>
            <a:xfrm>
              <a:off x="4816740" y="2175550"/>
              <a:ext cx="381000" cy="381000"/>
            </a:xfrm>
            <a:prstGeom prst="rect">
              <a:avLst/>
            </a:prstGeom>
            <a:noFill/>
            <a:ln>
              <a:noFill/>
            </a:ln>
          </p:spPr>
        </p:pic>
        <p:cxnSp>
          <p:nvCxnSpPr>
            <p:cNvPr id="1010" name="Google Shape;1010;p85"/>
            <p:cNvCxnSpPr>
              <a:stCxn id="1008" idx="2"/>
              <a:endCxn id="1011" idx="0"/>
            </p:cNvCxnSpPr>
            <p:nvPr/>
          </p:nvCxnSpPr>
          <p:spPr>
            <a:xfrm>
              <a:off x="5959777" y="3041312"/>
              <a:ext cx="3900" cy="409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011" name="Google Shape;1011;p85"/>
            <p:cNvPicPr preferRelativeResize="0"/>
            <p:nvPr/>
          </p:nvPicPr>
          <p:blipFill rotWithShape="1">
            <a:blip r:embed="rId4">
              <a:alphaModFix/>
            </a:blip>
            <a:srcRect b="0" l="0" r="0" t="0"/>
            <a:stretch/>
          </p:blipFill>
          <p:spPr>
            <a:xfrm>
              <a:off x="5735194" y="3450853"/>
              <a:ext cx="457200" cy="457200"/>
            </a:xfrm>
            <a:prstGeom prst="rect">
              <a:avLst/>
            </a:prstGeom>
            <a:noFill/>
            <a:ln>
              <a:noFill/>
            </a:ln>
          </p:spPr>
        </p:pic>
        <p:sp>
          <p:nvSpPr>
            <p:cNvPr id="1012" name="Google Shape;1012;p85"/>
            <p:cNvSpPr txBox="1"/>
            <p:nvPr/>
          </p:nvSpPr>
          <p:spPr>
            <a:xfrm>
              <a:off x="4417657" y="3869822"/>
              <a:ext cx="29852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1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VPC peering connection</a:t>
              </a:r>
              <a:endParaRPr/>
            </a:p>
          </p:txBody>
        </p:sp>
        <p:cxnSp>
          <p:nvCxnSpPr>
            <p:cNvPr id="1013" name="Google Shape;1013;p85"/>
            <p:cNvCxnSpPr>
              <a:stCxn id="1011" idx="1"/>
            </p:cNvCxnSpPr>
            <p:nvPr/>
          </p:nvCxnSpPr>
          <p:spPr>
            <a:xfrm flipH="1">
              <a:off x="4829194" y="3679453"/>
              <a:ext cx="906000" cy="1692300"/>
            </a:xfrm>
            <a:prstGeom prst="bentConnector3">
              <a:avLst>
                <a:gd fmla="val 12523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014" name="Google Shape;1014;p85"/>
            <p:cNvSpPr/>
            <p:nvPr/>
          </p:nvSpPr>
          <p:spPr>
            <a:xfrm>
              <a:off x="4816740" y="4939317"/>
              <a:ext cx="2286073" cy="86576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Customer service VPC</a:t>
              </a:r>
              <a:endParaRPr/>
            </a:p>
          </p:txBody>
        </p:sp>
        <p:pic>
          <p:nvPicPr>
            <p:cNvPr id="1015" name="Google Shape;1015;p85"/>
            <p:cNvPicPr preferRelativeResize="0"/>
            <p:nvPr/>
          </p:nvPicPr>
          <p:blipFill rotWithShape="1">
            <a:blip r:embed="rId3">
              <a:alphaModFix/>
            </a:blip>
            <a:srcRect b="0" l="0" r="0" t="0"/>
            <a:stretch/>
          </p:blipFill>
          <p:spPr>
            <a:xfrm>
              <a:off x="4816740" y="4936788"/>
              <a:ext cx="381000" cy="381000"/>
            </a:xfrm>
            <a:prstGeom prst="rect">
              <a:avLst/>
            </a:prstGeom>
            <a:noFill/>
            <a:ln>
              <a:noFill/>
            </a:ln>
          </p:spPr>
        </p:pic>
      </p:grpSp>
      <p:sp>
        <p:nvSpPr>
          <p:cNvPr id="1016" name="Google Shape;1016;p85"/>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3. Active Directory VPC</a:t>
            </a:r>
            <a:endParaRPr/>
          </a:p>
        </p:txBody>
      </p:sp>
      <p:grpSp>
        <p:nvGrpSpPr>
          <p:cNvPr descr="Active Directory user VPC peered to centralized Active Directory VPC by Active Directory user 1 VPC peering connection. See details in the notes.&#10;" id="1017" name="Google Shape;1017;p85"/>
          <p:cNvGrpSpPr/>
          <p:nvPr/>
        </p:nvGrpSpPr>
        <p:grpSpPr>
          <a:xfrm>
            <a:off x="8308248" y="2175550"/>
            <a:ext cx="2985266" cy="3627000"/>
            <a:chOff x="8308248" y="2175550"/>
            <a:chExt cx="2985266" cy="3627000"/>
          </a:xfrm>
        </p:grpSpPr>
        <p:sp>
          <p:nvSpPr>
            <p:cNvPr id="1018" name="Google Shape;1018;p85"/>
            <p:cNvSpPr/>
            <p:nvPr/>
          </p:nvSpPr>
          <p:spPr>
            <a:xfrm>
              <a:off x="8707331" y="2175550"/>
              <a:ext cx="2286073" cy="86576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Active Directory user 1 VPC</a:t>
              </a:r>
              <a:endParaRPr/>
            </a:p>
          </p:txBody>
        </p:sp>
        <p:pic>
          <p:nvPicPr>
            <p:cNvPr id="1019" name="Google Shape;1019;p85"/>
            <p:cNvPicPr preferRelativeResize="0"/>
            <p:nvPr/>
          </p:nvPicPr>
          <p:blipFill rotWithShape="1">
            <a:blip r:embed="rId3">
              <a:alphaModFix/>
            </a:blip>
            <a:srcRect b="0" l="0" r="0" t="0"/>
            <a:stretch/>
          </p:blipFill>
          <p:spPr>
            <a:xfrm>
              <a:off x="8707331" y="2175550"/>
              <a:ext cx="381000" cy="381000"/>
            </a:xfrm>
            <a:prstGeom prst="rect">
              <a:avLst/>
            </a:prstGeom>
            <a:noFill/>
            <a:ln>
              <a:noFill/>
            </a:ln>
          </p:spPr>
        </p:pic>
        <p:cxnSp>
          <p:nvCxnSpPr>
            <p:cNvPr id="1020" name="Google Shape;1020;p85"/>
            <p:cNvCxnSpPr>
              <a:stCxn id="1018" idx="2"/>
              <a:endCxn id="1021" idx="0"/>
            </p:cNvCxnSpPr>
            <p:nvPr/>
          </p:nvCxnSpPr>
          <p:spPr>
            <a:xfrm>
              <a:off x="9850368" y="3041312"/>
              <a:ext cx="3900" cy="409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021" name="Google Shape;1021;p85"/>
            <p:cNvPicPr preferRelativeResize="0"/>
            <p:nvPr/>
          </p:nvPicPr>
          <p:blipFill rotWithShape="1">
            <a:blip r:embed="rId4">
              <a:alphaModFix/>
            </a:blip>
            <a:srcRect b="0" l="0" r="0" t="0"/>
            <a:stretch/>
          </p:blipFill>
          <p:spPr>
            <a:xfrm>
              <a:off x="9625785" y="3450853"/>
              <a:ext cx="457200" cy="457200"/>
            </a:xfrm>
            <a:prstGeom prst="rect">
              <a:avLst/>
            </a:prstGeom>
            <a:noFill/>
            <a:ln>
              <a:noFill/>
            </a:ln>
          </p:spPr>
        </p:pic>
        <p:sp>
          <p:nvSpPr>
            <p:cNvPr id="1022" name="Google Shape;1022;p85"/>
            <p:cNvSpPr txBox="1"/>
            <p:nvPr/>
          </p:nvSpPr>
          <p:spPr>
            <a:xfrm>
              <a:off x="8308248" y="3869822"/>
              <a:ext cx="29852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Active Directory user 1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VPC peering connection</a:t>
              </a:r>
              <a:endParaRPr/>
            </a:p>
          </p:txBody>
        </p:sp>
        <p:cxnSp>
          <p:nvCxnSpPr>
            <p:cNvPr id="1023" name="Google Shape;1023;p85"/>
            <p:cNvCxnSpPr>
              <a:stCxn id="1021" idx="1"/>
            </p:cNvCxnSpPr>
            <p:nvPr/>
          </p:nvCxnSpPr>
          <p:spPr>
            <a:xfrm flipH="1">
              <a:off x="8719785" y="3679453"/>
              <a:ext cx="906000" cy="1692300"/>
            </a:xfrm>
            <a:prstGeom prst="bentConnector3">
              <a:avLst>
                <a:gd fmla="val 12523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024" name="Google Shape;1024;p85"/>
            <p:cNvSpPr/>
            <p:nvPr/>
          </p:nvSpPr>
          <p:spPr>
            <a:xfrm>
              <a:off x="8728880" y="4936788"/>
              <a:ext cx="2286073" cy="86576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Active Directory VPC</a:t>
              </a:r>
              <a:endParaRPr/>
            </a:p>
          </p:txBody>
        </p:sp>
        <p:pic>
          <p:nvPicPr>
            <p:cNvPr id="1025" name="Google Shape;1025;p85"/>
            <p:cNvPicPr preferRelativeResize="0"/>
            <p:nvPr/>
          </p:nvPicPr>
          <p:blipFill rotWithShape="1">
            <a:blip r:embed="rId3">
              <a:alphaModFix/>
            </a:blip>
            <a:srcRect b="0" l="0" r="0" t="0"/>
            <a:stretch/>
          </p:blipFill>
          <p:spPr>
            <a:xfrm>
              <a:off x="8728880" y="4934259"/>
              <a:ext cx="381000" cy="3810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031" name="Google Shape;1031;p8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latin typeface="Play"/>
                <a:ea typeface="Play"/>
                <a:cs typeface="Play"/>
                <a:sym typeface="Play"/>
              </a:rPr>
              <a:t>VPC connectivity with AWS PrivateLink architecture</a:t>
            </a:r>
            <a:endParaRPr/>
          </a:p>
        </p:txBody>
      </p:sp>
      <p:grpSp>
        <p:nvGrpSpPr>
          <p:cNvPr descr="EC2 instance in consumer VPC connecting to EC2 instances in service provider VPC. See details in the notes." id="1032" name="Google Shape;1032;p86"/>
          <p:cNvGrpSpPr/>
          <p:nvPr/>
        </p:nvGrpSpPr>
        <p:grpSpPr>
          <a:xfrm>
            <a:off x="1336425" y="1687880"/>
            <a:ext cx="9302947" cy="2915622"/>
            <a:chOff x="1336425" y="1687880"/>
            <a:chExt cx="9302947" cy="2915622"/>
          </a:xfrm>
        </p:grpSpPr>
        <p:sp>
          <p:nvSpPr>
            <p:cNvPr id="1033" name="Google Shape;1033;p86"/>
            <p:cNvSpPr/>
            <p:nvPr/>
          </p:nvSpPr>
          <p:spPr>
            <a:xfrm>
              <a:off x="1336425" y="1687880"/>
              <a:ext cx="4069144" cy="2911328"/>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Consumer VPC: 10.1.0.0/16</a:t>
              </a:r>
              <a:endParaRPr/>
            </a:p>
          </p:txBody>
        </p:sp>
        <p:pic>
          <p:nvPicPr>
            <p:cNvPr id="1034" name="Google Shape;1034;p86"/>
            <p:cNvPicPr preferRelativeResize="0"/>
            <p:nvPr/>
          </p:nvPicPr>
          <p:blipFill rotWithShape="1">
            <a:blip r:embed="rId3">
              <a:alphaModFix/>
            </a:blip>
            <a:srcRect b="0" l="0" r="0" t="0"/>
            <a:stretch/>
          </p:blipFill>
          <p:spPr>
            <a:xfrm>
              <a:off x="1339414" y="1687880"/>
              <a:ext cx="381000" cy="381000"/>
            </a:xfrm>
            <a:prstGeom prst="rect">
              <a:avLst/>
            </a:prstGeom>
            <a:noFill/>
            <a:ln>
              <a:noFill/>
            </a:ln>
          </p:spPr>
        </p:pic>
        <p:sp>
          <p:nvSpPr>
            <p:cNvPr id="1035" name="Google Shape;1035;p86"/>
            <p:cNvSpPr/>
            <p:nvPr/>
          </p:nvSpPr>
          <p:spPr>
            <a:xfrm>
              <a:off x="1645118" y="2191908"/>
              <a:ext cx="3510869" cy="2289735"/>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Consumer VPC subnet:</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p:txBody>
        </p:sp>
        <p:pic>
          <p:nvPicPr>
            <p:cNvPr id="1036" name="Google Shape;1036;p86"/>
            <p:cNvPicPr preferRelativeResize="0"/>
            <p:nvPr/>
          </p:nvPicPr>
          <p:blipFill rotWithShape="1">
            <a:blip r:embed="rId4">
              <a:alphaModFix/>
            </a:blip>
            <a:srcRect b="0" l="0" r="0" t="0"/>
            <a:stretch/>
          </p:blipFill>
          <p:spPr>
            <a:xfrm>
              <a:off x="1645118" y="2191908"/>
              <a:ext cx="335604" cy="335604"/>
            </a:xfrm>
            <a:prstGeom prst="rect">
              <a:avLst/>
            </a:prstGeom>
            <a:noFill/>
            <a:ln>
              <a:noFill/>
            </a:ln>
          </p:spPr>
        </p:pic>
        <p:pic>
          <p:nvPicPr>
            <p:cNvPr id="1037" name="Google Shape;1037;p86"/>
            <p:cNvPicPr preferRelativeResize="0"/>
            <p:nvPr/>
          </p:nvPicPr>
          <p:blipFill rotWithShape="1">
            <a:blip r:embed="rId5">
              <a:alphaModFix/>
            </a:blip>
            <a:srcRect b="0" l="0" r="0" t="0"/>
            <a:stretch/>
          </p:blipFill>
          <p:spPr>
            <a:xfrm>
              <a:off x="2168410" y="2978489"/>
              <a:ext cx="505968" cy="505968"/>
            </a:xfrm>
            <a:prstGeom prst="rect">
              <a:avLst/>
            </a:prstGeom>
            <a:noFill/>
            <a:ln>
              <a:noFill/>
            </a:ln>
          </p:spPr>
        </p:pic>
        <p:sp>
          <p:nvSpPr>
            <p:cNvPr id="1038" name="Google Shape;1038;p86"/>
            <p:cNvSpPr txBox="1"/>
            <p:nvPr/>
          </p:nvSpPr>
          <p:spPr>
            <a:xfrm>
              <a:off x="1849957" y="3558241"/>
              <a:ext cx="138037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a:t>
              </a:r>
              <a:endParaRPr/>
            </a:p>
          </p:txBody>
        </p:sp>
        <p:cxnSp>
          <p:nvCxnSpPr>
            <p:cNvPr id="1039" name="Google Shape;1039;p86"/>
            <p:cNvCxnSpPr>
              <a:stCxn id="1037" idx="3"/>
              <a:endCxn id="1040" idx="1"/>
            </p:cNvCxnSpPr>
            <p:nvPr/>
          </p:nvCxnSpPr>
          <p:spPr>
            <a:xfrm flipH="1" rot="10800000">
              <a:off x="2674378" y="3229673"/>
              <a:ext cx="1490400" cy="18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040" name="Google Shape;1040;p86"/>
            <p:cNvPicPr preferRelativeResize="0"/>
            <p:nvPr/>
          </p:nvPicPr>
          <p:blipFill rotWithShape="1">
            <a:blip r:embed="rId6">
              <a:alphaModFix/>
            </a:blip>
            <a:srcRect b="0" l="0" r="0" t="0"/>
            <a:stretch/>
          </p:blipFill>
          <p:spPr>
            <a:xfrm>
              <a:off x="4164732" y="2919664"/>
              <a:ext cx="620218" cy="620218"/>
            </a:xfrm>
            <a:prstGeom prst="rect">
              <a:avLst/>
            </a:prstGeom>
            <a:noFill/>
            <a:ln>
              <a:noFill/>
            </a:ln>
          </p:spPr>
        </p:pic>
        <p:sp>
          <p:nvSpPr>
            <p:cNvPr id="1041" name="Google Shape;1041;p86"/>
            <p:cNvSpPr txBox="1"/>
            <p:nvPr/>
          </p:nvSpPr>
          <p:spPr>
            <a:xfrm>
              <a:off x="3613513" y="3515097"/>
              <a:ext cx="164465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endpoint</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elastic network interface</a:t>
              </a:r>
              <a:endParaRPr/>
            </a:p>
          </p:txBody>
        </p:sp>
        <p:cxnSp>
          <p:nvCxnSpPr>
            <p:cNvPr id="1042" name="Google Shape;1042;p86"/>
            <p:cNvCxnSpPr>
              <a:stCxn id="1040" idx="3"/>
              <a:endCxn id="1043" idx="1"/>
            </p:cNvCxnSpPr>
            <p:nvPr/>
          </p:nvCxnSpPr>
          <p:spPr>
            <a:xfrm>
              <a:off x="4784950" y="3229773"/>
              <a:ext cx="2807700" cy="57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043" name="Google Shape;1043;p86"/>
            <p:cNvPicPr preferRelativeResize="0"/>
            <p:nvPr/>
          </p:nvPicPr>
          <p:blipFill rotWithShape="1">
            <a:blip r:embed="rId7">
              <a:alphaModFix/>
            </a:blip>
            <a:srcRect b="0" l="0" r="0" t="0"/>
            <a:stretch/>
          </p:blipFill>
          <p:spPr>
            <a:xfrm>
              <a:off x="7592598" y="2960276"/>
              <a:ext cx="550357" cy="550357"/>
            </a:xfrm>
            <a:prstGeom prst="rect">
              <a:avLst/>
            </a:prstGeom>
            <a:noFill/>
            <a:ln>
              <a:noFill/>
            </a:ln>
          </p:spPr>
        </p:pic>
        <p:sp>
          <p:nvSpPr>
            <p:cNvPr id="1044" name="Google Shape;1044;p86"/>
            <p:cNvSpPr txBox="1"/>
            <p:nvPr/>
          </p:nvSpPr>
          <p:spPr>
            <a:xfrm>
              <a:off x="7079283" y="3515097"/>
              <a:ext cx="151678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Network Load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Balancer</a:t>
              </a:r>
              <a:endParaRPr/>
            </a:p>
          </p:txBody>
        </p:sp>
        <p:cxnSp>
          <p:nvCxnSpPr>
            <p:cNvPr id="1045" name="Google Shape;1045;p86"/>
            <p:cNvCxnSpPr>
              <a:stCxn id="1043" idx="3"/>
              <a:endCxn id="1046" idx="1"/>
            </p:cNvCxnSpPr>
            <p:nvPr/>
          </p:nvCxnSpPr>
          <p:spPr>
            <a:xfrm flipH="1" rot="10800000">
              <a:off x="8142955" y="3231555"/>
              <a:ext cx="1170900" cy="3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046" name="Google Shape;1046;p86"/>
            <p:cNvPicPr preferRelativeResize="0"/>
            <p:nvPr/>
          </p:nvPicPr>
          <p:blipFill rotWithShape="1">
            <a:blip r:embed="rId8">
              <a:alphaModFix/>
            </a:blip>
            <a:srcRect b="0" l="0" r="0" t="0"/>
            <a:stretch/>
          </p:blipFill>
          <p:spPr>
            <a:xfrm>
              <a:off x="9313980" y="2904704"/>
              <a:ext cx="653537" cy="653537"/>
            </a:xfrm>
            <a:prstGeom prst="rect">
              <a:avLst/>
            </a:prstGeom>
            <a:noFill/>
            <a:ln>
              <a:noFill/>
            </a:ln>
          </p:spPr>
        </p:pic>
        <p:sp>
          <p:nvSpPr>
            <p:cNvPr id="1047" name="Google Shape;1047;p86"/>
            <p:cNvSpPr txBox="1"/>
            <p:nvPr/>
          </p:nvSpPr>
          <p:spPr>
            <a:xfrm>
              <a:off x="9106016" y="3519013"/>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instances</a:t>
              </a:r>
              <a:endParaRPr/>
            </a:p>
          </p:txBody>
        </p:sp>
        <p:sp>
          <p:nvSpPr>
            <p:cNvPr id="1048" name="Google Shape;1048;p86"/>
            <p:cNvSpPr/>
            <p:nvPr/>
          </p:nvSpPr>
          <p:spPr>
            <a:xfrm>
              <a:off x="6884894" y="2187044"/>
              <a:ext cx="3532193" cy="2294599"/>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Service provider VPC subnet</a:t>
              </a:r>
              <a:endParaRPr/>
            </a:p>
          </p:txBody>
        </p:sp>
        <p:pic>
          <p:nvPicPr>
            <p:cNvPr id="1049" name="Google Shape;1049;p86"/>
            <p:cNvPicPr preferRelativeResize="0"/>
            <p:nvPr/>
          </p:nvPicPr>
          <p:blipFill rotWithShape="1">
            <a:blip r:embed="rId4">
              <a:alphaModFix/>
            </a:blip>
            <a:srcRect b="0" l="0" r="0" t="0"/>
            <a:stretch/>
          </p:blipFill>
          <p:spPr>
            <a:xfrm>
              <a:off x="6884894" y="2178373"/>
              <a:ext cx="319122" cy="319122"/>
            </a:xfrm>
            <a:prstGeom prst="rect">
              <a:avLst/>
            </a:prstGeom>
            <a:noFill/>
            <a:ln>
              <a:noFill/>
            </a:ln>
          </p:spPr>
        </p:pic>
        <p:sp>
          <p:nvSpPr>
            <p:cNvPr id="1050" name="Google Shape;1050;p86"/>
            <p:cNvSpPr/>
            <p:nvPr/>
          </p:nvSpPr>
          <p:spPr>
            <a:xfrm>
              <a:off x="6519627" y="1692173"/>
              <a:ext cx="4119745" cy="2911329"/>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Service provider VPC: 10.1.0.0/16</a:t>
              </a:r>
              <a:endParaRPr/>
            </a:p>
          </p:txBody>
        </p:sp>
        <p:pic>
          <p:nvPicPr>
            <p:cNvPr id="1051" name="Google Shape;1051;p86"/>
            <p:cNvPicPr preferRelativeResize="0"/>
            <p:nvPr/>
          </p:nvPicPr>
          <p:blipFill rotWithShape="1">
            <a:blip r:embed="rId3">
              <a:alphaModFix/>
            </a:blip>
            <a:srcRect b="0" l="0" r="0" t="0"/>
            <a:stretch/>
          </p:blipFill>
          <p:spPr>
            <a:xfrm>
              <a:off x="6519627" y="1687880"/>
              <a:ext cx="381000" cy="381000"/>
            </a:xfrm>
            <a:prstGeom prst="rect">
              <a:avLst/>
            </a:prstGeom>
            <a:noFill/>
            <a:ln>
              <a:noFill/>
            </a:ln>
          </p:spPr>
        </p:pic>
      </p:grpSp>
      <p:sp>
        <p:nvSpPr>
          <p:cNvPr id="1052" name="Google Shape;1052;p86"/>
          <p:cNvSpPr/>
          <p:nvPr/>
        </p:nvSpPr>
        <p:spPr>
          <a:xfrm>
            <a:off x="4653853" y="4805994"/>
            <a:ext cx="2390602" cy="1077218"/>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3904" y="-17457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No peering connection is needed when using AWS PrivateLink with a Network Load Balancer.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058" name="Google Shape;1058;p8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Connecting VPCs in AWS with VPC peering</a:t>
            </a:r>
            <a:endParaRPr/>
          </a:p>
        </p:txBody>
      </p:sp>
      <p:sp>
        <p:nvSpPr>
          <p:cNvPr id="1059" name="Google Shape;1059;p8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50800" lvl="0" marL="228600" rtl="0" algn="l">
              <a:lnSpc>
                <a:spcPct val="100000"/>
              </a:lnSpc>
              <a:spcBef>
                <a:spcPts val="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1060" name="Google Shape;1060;p87"/>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
        <p:nvSpPr>
          <p:cNvPr id="1061" name="Google Shape;1061;p87"/>
          <p:cNvSpPr txBox="1"/>
          <p:nvPr/>
        </p:nvSpPr>
        <p:spPr>
          <a:xfrm>
            <a:off x="4745035" y="444499"/>
            <a:ext cx="7239701" cy="614265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32F3E"/>
              </a:buClr>
              <a:buSzPct val="100000"/>
              <a:buFont typeface="Play"/>
              <a:buChar char="•"/>
            </a:pPr>
            <a:r>
              <a:rPr lang="en-US" sz="2800">
                <a:solidFill>
                  <a:srgbClr val="232F3E"/>
                </a:solidFill>
                <a:latin typeface="Play"/>
                <a:ea typeface="Play"/>
                <a:cs typeface="Play"/>
                <a:sym typeface="Play"/>
              </a:rPr>
              <a:t>VPC peering establishes a one-to-one peering networking connection between two VPCs to provide private network traffic routes.</a:t>
            </a:r>
            <a:endParaRPr/>
          </a:p>
          <a:p>
            <a:pPr indent="-228600" lvl="0" marL="228600" marR="0" rtl="0" algn="l">
              <a:lnSpc>
                <a:spcPct val="100000"/>
              </a:lnSpc>
              <a:spcBef>
                <a:spcPts val="1200"/>
              </a:spcBef>
              <a:spcAft>
                <a:spcPts val="0"/>
              </a:spcAft>
              <a:buClr>
                <a:srgbClr val="232F3E"/>
              </a:buClr>
              <a:buSzPct val="100000"/>
              <a:buFont typeface="Play"/>
              <a:buChar char="•"/>
            </a:pPr>
            <a:r>
              <a:rPr lang="en-US" sz="2800">
                <a:solidFill>
                  <a:srgbClr val="232F3E"/>
                </a:solidFill>
                <a:latin typeface="Play"/>
                <a:ea typeface="Play"/>
                <a:cs typeface="Play"/>
                <a:sym typeface="Play"/>
              </a:rPr>
              <a:t>VPC peering does not incur costs, but transferring data across Availability Zones and Regions does.</a:t>
            </a:r>
            <a:endParaRPr/>
          </a:p>
          <a:p>
            <a:pPr indent="-228600" lvl="0" marL="228600" marR="0" rtl="0" algn="l">
              <a:lnSpc>
                <a:spcPct val="100000"/>
              </a:lnSpc>
              <a:spcBef>
                <a:spcPts val="1200"/>
              </a:spcBef>
              <a:spcAft>
                <a:spcPts val="0"/>
              </a:spcAft>
              <a:buClr>
                <a:srgbClr val="232F3E"/>
              </a:buClr>
              <a:buSzPct val="100000"/>
              <a:buFont typeface="Play"/>
              <a:buChar char="•"/>
            </a:pPr>
            <a:r>
              <a:rPr lang="en-US" sz="2800">
                <a:solidFill>
                  <a:srgbClr val="232F3E"/>
                </a:solidFill>
                <a:latin typeface="Play"/>
                <a:ea typeface="Play"/>
                <a:cs typeface="Play"/>
                <a:sym typeface="Play"/>
              </a:rPr>
              <a:t>VPC peering can provide network traffic flow between different AWS accounts and AWS Regions.</a:t>
            </a:r>
            <a:endParaRPr/>
          </a:p>
          <a:p>
            <a:pPr indent="-228600" lvl="0" marL="228600" marR="0" rtl="0" algn="l">
              <a:lnSpc>
                <a:spcPct val="100000"/>
              </a:lnSpc>
              <a:spcBef>
                <a:spcPts val="1200"/>
              </a:spcBef>
              <a:spcAft>
                <a:spcPts val="0"/>
              </a:spcAft>
              <a:buClr>
                <a:srgbClr val="232F3E"/>
              </a:buClr>
              <a:buSzPct val="100000"/>
              <a:buFont typeface="Play"/>
              <a:buChar char="•"/>
            </a:pPr>
            <a:r>
              <a:rPr lang="en-US" sz="2800">
                <a:solidFill>
                  <a:srgbClr val="232F3E"/>
                </a:solidFill>
                <a:latin typeface="Play"/>
                <a:ea typeface="Play"/>
                <a:cs typeface="Play"/>
                <a:sym typeface="Play"/>
              </a:rPr>
              <a:t>VPC peering does not support transitive VPC peering relationships.</a:t>
            </a:r>
            <a:endParaRPr/>
          </a:p>
          <a:p>
            <a:pPr indent="-228600" lvl="0" marL="228600" marR="0" rtl="0" algn="l">
              <a:lnSpc>
                <a:spcPct val="100000"/>
              </a:lnSpc>
              <a:spcBef>
                <a:spcPts val="1200"/>
              </a:spcBef>
              <a:spcAft>
                <a:spcPts val="0"/>
              </a:spcAft>
              <a:buClr>
                <a:srgbClr val="232F3E"/>
              </a:buClr>
              <a:buSzPct val="100000"/>
              <a:buFont typeface="Play"/>
              <a:buChar char="•"/>
            </a:pPr>
            <a:r>
              <a:rPr lang="en-US" sz="2800">
                <a:solidFill>
                  <a:srgbClr val="232F3E"/>
                </a:solidFill>
                <a:latin typeface="Play"/>
                <a:ea typeface="Play"/>
                <a:cs typeface="Play"/>
                <a:sym typeface="Play"/>
              </a:rPr>
              <a:t>If VPC Classless Inter-Domain Routing (CIDR) blocks overlap, use PrivateLink with a Network Load Balancer to establish VPC connectivity.</a:t>
            </a:r>
            <a:endParaRPr/>
          </a:p>
          <a:p>
            <a:pPr indent="-64135" lvl="0" marL="228600" marR="0" rtl="0" algn="l">
              <a:lnSpc>
                <a:spcPct val="100000"/>
              </a:lnSpc>
              <a:spcBef>
                <a:spcPts val="1200"/>
              </a:spcBef>
              <a:spcAft>
                <a:spcPts val="0"/>
              </a:spcAft>
              <a:buClr>
                <a:srgbClr val="232F3E"/>
              </a:buClr>
              <a:buSzPct val="100000"/>
              <a:buFont typeface="Play"/>
              <a:buNone/>
            </a:pPr>
            <a:r>
              <a:t/>
            </a:r>
            <a:endParaRPr sz="2800">
              <a:solidFill>
                <a:srgbClr val="232F3E"/>
              </a:solidFill>
              <a:latin typeface="Play"/>
              <a:ea typeface="Play"/>
              <a:cs typeface="Play"/>
              <a:sym typeface="Play"/>
            </a:endParaRPr>
          </a:p>
          <a:p>
            <a:pPr indent="-64135" lvl="0" marL="228600" marR="0" rtl="0" algn="l">
              <a:lnSpc>
                <a:spcPct val="100000"/>
              </a:lnSpc>
              <a:spcBef>
                <a:spcPts val="1200"/>
              </a:spcBef>
              <a:spcAft>
                <a:spcPts val="0"/>
              </a:spcAft>
              <a:buClr>
                <a:srgbClr val="232F3E"/>
              </a:buClr>
              <a:buSzPct val="100000"/>
              <a:buFont typeface="Play"/>
              <a:buNone/>
            </a:pPr>
            <a:r>
              <a:t/>
            </a:r>
            <a:endParaRPr sz="2800">
              <a:solidFill>
                <a:srgbClr val="232F3E"/>
              </a:solidFill>
              <a:latin typeface="Play"/>
              <a:ea typeface="Play"/>
              <a:cs typeface="Play"/>
              <a:sym typeface="Play"/>
            </a:endParaRPr>
          </a:p>
          <a:p>
            <a:pPr indent="-64135" lvl="0" marL="228600" marR="0" rtl="0" algn="l">
              <a:lnSpc>
                <a:spcPct val="100000"/>
              </a:lnSpc>
              <a:spcBef>
                <a:spcPts val="1200"/>
              </a:spcBef>
              <a:spcAft>
                <a:spcPts val="0"/>
              </a:spcAft>
              <a:buClr>
                <a:srgbClr val="232F3E"/>
              </a:buClr>
              <a:buSzPct val="100000"/>
              <a:buFont typeface="Play"/>
              <a:buNone/>
            </a:pPr>
            <a:r>
              <a:t/>
            </a:r>
            <a:endParaRPr sz="2800">
              <a:solidFill>
                <a:srgbClr val="232F3E"/>
              </a:solidFill>
              <a:latin typeface="Play"/>
              <a:ea typeface="Play"/>
              <a:cs typeface="Play"/>
              <a:sym typeface="Play"/>
            </a:endParaRPr>
          </a:p>
          <a:p>
            <a:pPr indent="-64135" lvl="0" marL="228600" marR="0" rtl="0" algn="l">
              <a:lnSpc>
                <a:spcPct val="100000"/>
              </a:lnSpc>
              <a:spcBef>
                <a:spcPts val="1200"/>
              </a:spcBef>
              <a:spcAft>
                <a:spcPts val="0"/>
              </a:spcAft>
              <a:buClr>
                <a:srgbClr val="232F3E"/>
              </a:buClr>
              <a:buSzPct val="100000"/>
              <a:buFont typeface="Play"/>
              <a:buNone/>
            </a:pPr>
            <a:r>
              <a:t/>
            </a:r>
            <a:endParaRPr sz="2800">
              <a:solidFill>
                <a:srgbClr val="232F3E"/>
              </a:solidFill>
              <a:latin typeface="Play"/>
              <a:ea typeface="Play"/>
              <a:cs typeface="Play"/>
              <a:sym typeface="Play"/>
            </a:endParaRPr>
          </a:p>
          <a:p>
            <a:pPr indent="-64135" lvl="0" marL="228600" marR="0" rtl="0" algn="l">
              <a:lnSpc>
                <a:spcPct val="100000"/>
              </a:lnSpc>
              <a:spcBef>
                <a:spcPts val="1200"/>
              </a:spcBef>
              <a:spcAft>
                <a:spcPts val="0"/>
              </a:spcAft>
              <a:buClr>
                <a:srgbClr val="232F3E"/>
              </a:buClr>
              <a:buSzPct val="100000"/>
              <a:buFont typeface="Play"/>
              <a:buNone/>
            </a:pPr>
            <a:r>
              <a:t/>
            </a:r>
            <a:endParaRPr sz="2800">
              <a:solidFill>
                <a:srgbClr val="232F3E"/>
              </a:solidFill>
              <a:latin typeface="Play"/>
              <a:ea typeface="Play"/>
              <a:cs typeface="Play"/>
              <a:sym typeface="Play"/>
            </a:endParaRPr>
          </a:p>
          <a:p>
            <a:pPr indent="-64135" lvl="0" marL="228600" marR="0" rtl="0" algn="l">
              <a:lnSpc>
                <a:spcPct val="100000"/>
              </a:lnSpc>
              <a:spcBef>
                <a:spcPts val="1200"/>
              </a:spcBef>
              <a:spcAft>
                <a:spcPts val="0"/>
              </a:spcAft>
              <a:buClr>
                <a:srgbClr val="232F3E"/>
              </a:buClr>
              <a:buSzPct val="100000"/>
              <a:buFont typeface="Play"/>
              <a:buNone/>
            </a:pPr>
            <a:r>
              <a:t/>
            </a:r>
            <a:endParaRPr sz="2800">
              <a:solidFill>
                <a:srgbClr val="232F3E"/>
              </a:solidFill>
              <a:latin typeface="Play"/>
              <a:ea typeface="Play"/>
              <a:cs typeface="Play"/>
              <a:sym typeface="Play"/>
            </a:endParaRPr>
          </a:p>
          <a:p>
            <a:pPr indent="-64135" lvl="0" marL="228600" marR="0" rtl="0" algn="l">
              <a:lnSpc>
                <a:spcPct val="100000"/>
              </a:lnSpc>
              <a:spcBef>
                <a:spcPts val="1200"/>
              </a:spcBef>
              <a:spcAft>
                <a:spcPts val="0"/>
              </a:spcAft>
              <a:buClr>
                <a:srgbClr val="232F3E"/>
              </a:buClr>
              <a:buSzPct val="100000"/>
              <a:buFont typeface="Play"/>
              <a:buNone/>
            </a:pPr>
            <a:r>
              <a:t/>
            </a:r>
            <a:endParaRPr sz="2800">
              <a:solidFill>
                <a:srgbClr val="232F3E"/>
              </a:solidFill>
              <a:latin typeface="Play"/>
              <a:ea typeface="Play"/>
              <a:cs typeface="Play"/>
              <a:sym typeface="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067" name="Google Shape;1067;p8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Creating a VPC Peering Connection (VPC Peering Lab)</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073" name="Google Shape;1073;p8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VPC Peering Lab tasks</a:t>
            </a:r>
            <a:endParaRPr/>
          </a:p>
        </p:txBody>
      </p:sp>
      <p:sp>
        <p:nvSpPr>
          <p:cNvPr id="1074" name="Google Shape;1074;p8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will perform the following main tasks:</a:t>
            </a:r>
            <a:endParaRPr/>
          </a:p>
          <a:p>
            <a:pPr indent="-228600" lvl="1" marL="457200" rtl="0" algn="l">
              <a:lnSpc>
                <a:spcPct val="100000"/>
              </a:lnSpc>
              <a:spcBef>
                <a:spcPts val="1200"/>
              </a:spcBef>
              <a:spcAft>
                <a:spcPts val="0"/>
              </a:spcAft>
              <a:buClr>
                <a:srgbClr val="232F3E"/>
              </a:buClr>
              <a:buSzPts val="2400"/>
              <a:buChar char="•"/>
            </a:pPr>
            <a:r>
              <a:rPr lang="en-US"/>
              <a:t>Create a peering connection between two VPCs.</a:t>
            </a:r>
            <a:endParaRPr/>
          </a:p>
          <a:p>
            <a:pPr indent="-228600" lvl="1" marL="457200" rtl="0" algn="l">
              <a:lnSpc>
                <a:spcPct val="100000"/>
              </a:lnSpc>
              <a:spcBef>
                <a:spcPts val="1200"/>
              </a:spcBef>
              <a:spcAft>
                <a:spcPts val="0"/>
              </a:spcAft>
              <a:buClr>
                <a:srgbClr val="232F3E"/>
              </a:buClr>
              <a:buSzPts val="2400"/>
              <a:buChar char="•"/>
            </a:pPr>
            <a:r>
              <a:rPr lang="en-US"/>
              <a:t>Configure route tables to send traffic to the peering connection.</a:t>
            </a:r>
            <a:endParaRPr/>
          </a:p>
          <a:p>
            <a:pPr indent="-228600" lvl="1" marL="457200" rtl="0" algn="l">
              <a:lnSpc>
                <a:spcPct val="100000"/>
              </a:lnSpc>
              <a:spcBef>
                <a:spcPts val="1200"/>
              </a:spcBef>
              <a:spcAft>
                <a:spcPts val="0"/>
              </a:spcAft>
              <a:buClr>
                <a:srgbClr val="232F3E"/>
              </a:buClr>
              <a:buSzPts val="2400"/>
              <a:buChar char="•"/>
            </a:pPr>
            <a:r>
              <a:rPr lang="en-US"/>
              <a:t>Test the peering connection.</a:t>
            </a:r>
            <a:endParaRPr/>
          </a:p>
          <a:p>
            <a:pPr indent="-50800" lvl="0" marL="228600" rtl="0" algn="l">
              <a:lnSpc>
                <a:spcPct val="100000"/>
              </a:lnSpc>
              <a:spcBef>
                <a:spcPts val="1200"/>
              </a:spcBef>
              <a:spcAft>
                <a:spcPts val="0"/>
              </a:spcAft>
              <a:buClr>
                <a:srgbClr val="232F3E"/>
              </a:buClr>
              <a:buSzPts val="2800"/>
              <a:buNone/>
            </a:pPr>
            <a:r>
              <a:t/>
            </a:r>
            <a:endParaRPr/>
          </a:p>
          <a:p>
            <a:pPr indent="-228600" lvl="0" marL="228600" rtl="0" algn="l">
              <a:lnSpc>
                <a:spcPct val="100000"/>
              </a:lnSpc>
              <a:spcBef>
                <a:spcPts val="1200"/>
              </a:spcBef>
              <a:spcAft>
                <a:spcPts val="0"/>
              </a:spcAft>
              <a:buClr>
                <a:srgbClr val="232F3E"/>
              </a:buClr>
              <a:buSzPts val="2800"/>
              <a:buChar char="•"/>
            </a:pPr>
            <a:r>
              <a:rPr lang="en-US"/>
              <a:t>Open your lab environment to start the lab and find additional details about the tasks that you will perform.</a:t>
            </a:r>
            <a:endParaRPr/>
          </a:p>
        </p:txBody>
      </p:sp>
      <p:pic>
        <p:nvPicPr>
          <p:cNvPr id="1075" name="Google Shape;1075;p89"/>
          <p:cNvPicPr preferRelativeResize="0"/>
          <p:nvPr/>
        </p:nvPicPr>
        <p:blipFill rotWithShape="1">
          <a:blip r:embed="rId3">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589" name="Google Shape;589;p6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590" name="Google Shape;590;p6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prepares you to do the following:</a:t>
            </a:r>
            <a:endParaRPr/>
          </a:p>
          <a:p>
            <a:pPr indent="-228600" lvl="1" marL="457200" rtl="0" algn="l">
              <a:lnSpc>
                <a:spcPct val="100000"/>
              </a:lnSpc>
              <a:spcBef>
                <a:spcPts val="1200"/>
              </a:spcBef>
              <a:spcAft>
                <a:spcPts val="0"/>
              </a:spcAft>
              <a:buClr>
                <a:srgbClr val="232F3E"/>
              </a:buClr>
              <a:buSzPts val="2400"/>
              <a:buChar char="•"/>
            </a:pPr>
            <a:r>
              <a:rPr lang="en-US"/>
              <a:t>Describe how to connect an on-premises network to the Amazon Web Services (AWS) Cloud.</a:t>
            </a:r>
            <a:endParaRPr/>
          </a:p>
          <a:p>
            <a:pPr indent="-228600" lvl="1" marL="457200" rtl="0" algn="l">
              <a:lnSpc>
                <a:spcPct val="100000"/>
              </a:lnSpc>
              <a:spcBef>
                <a:spcPts val="1200"/>
              </a:spcBef>
              <a:spcAft>
                <a:spcPts val="0"/>
              </a:spcAft>
              <a:buClr>
                <a:srgbClr val="232F3E"/>
              </a:buClr>
              <a:buSzPts val="2400"/>
              <a:buChar char="•"/>
            </a:pPr>
            <a:r>
              <a:rPr lang="en-US"/>
              <a:t>Describe how to connect multiple virtual private clouds (VPCs) in the AWS Cloud.</a:t>
            </a:r>
            <a:endParaRPr/>
          </a:p>
          <a:p>
            <a:pPr indent="-228600" lvl="1" marL="457200" rtl="0" algn="l">
              <a:lnSpc>
                <a:spcPct val="100000"/>
              </a:lnSpc>
              <a:spcBef>
                <a:spcPts val="1200"/>
              </a:spcBef>
              <a:spcAft>
                <a:spcPts val="0"/>
              </a:spcAft>
              <a:buClr>
                <a:srgbClr val="232F3E"/>
              </a:buClr>
              <a:buSzPts val="2400"/>
              <a:buChar char="•"/>
            </a:pPr>
            <a:r>
              <a:rPr lang="en-US"/>
              <a:t>Connect VPCs in the AWS Cloud by using VPC peering.</a:t>
            </a:r>
            <a:endParaRPr/>
          </a:p>
          <a:p>
            <a:pPr indent="-228600" lvl="1" marL="457200" rtl="0" algn="l">
              <a:lnSpc>
                <a:spcPct val="100000"/>
              </a:lnSpc>
              <a:spcBef>
                <a:spcPts val="1200"/>
              </a:spcBef>
              <a:spcAft>
                <a:spcPts val="0"/>
              </a:spcAft>
              <a:buClr>
                <a:srgbClr val="232F3E"/>
              </a:buClr>
              <a:buSzPts val="2400"/>
              <a:buChar char="•"/>
            </a:pPr>
            <a:r>
              <a:rPr lang="en-US"/>
              <a:t>Describe how to scale VPCs in the AWS Cloud.</a:t>
            </a:r>
            <a:endParaRPr/>
          </a:p>
          <a:p>
            <a:pPr indent="-228600" lvl="1" marL="457200" rtl="0" algn="l">
              <a:lnSpc>
                <a:spcPct val="100000"/>
              </a:lnSpc>
              <a:spcBef>
                <a:spcPts val="1200"/>
              </a:spcBef>
              <a:spcAft>
                <a:spcPts val="0"/>
              </a:spcAft>
              <a:buClr>
                <a:srgbClr val="232F3E"/>
              </a:buClr>
              <a:buSzPts val="2400"/>
              <a:buChar char="•"/>
            </a:pPr>
            <a:r>
              <a:rPr lang="en-US"/>
              <a:t>Use the AWS Well-Architected Framework principles when connecting networks.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081" name="Google Shape;1081;p9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VPC peering lab</a:t>
            </a:r>
            <a:endParaRPr/>
          </a:p>
        </p:txBody>
      </p:sp>
      <p:sp>
        <p:nvSpPr>
          <p:cNvPr id="1082" name="Google Shape;1082;p90"/>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What did you learn about the VPC peering connection process?</a:t>
            </a:r>
            <a:endParaRPr/>
          </a:p>
          <a:p>
            <a:pPr indent="-228600" lvl="0" marL="228600" rtl="0" algn="l">
              <a:lnSpc>
                <a:spcPct val="100000"/>
              </a:lnSpc>
              <a:spcBef>
                <a:spcPts val="1200"/>
              </a:spcBef>
              <a:spcAft>
                <a:spcPts val="0"/>
              </a:spcAft>
              <a:buClr>
                <a:srgbClr val="232F3E"/>
              </a:buClr>
              <a:buSzPts val="2800"/>
              <a:buChar char="•"/>
            </a:pPr>
            <a:r>
              <a:rPr lang="en-US"/>
              <a:t>How were you able to confirm that the VPC peering worked?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088" name="Google Shape;1088;p91"/>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Connecting to your remote network with AWS Site-to-Site VPN</a:t>
            </a:r>
            <a:endParaRPr/>
          </a:p>
        </p:txBody>
      </p:sp>
      <p:sp>
        <p:nvSpPr>
          <p:cNvPr id="1089" name="Google Shape;1089;p91"/>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Connecting Networks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095" name="Google Shape;1095;p9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Connecting on-premises environments to a VPC</a:t>
            </a:r>
            <a:endParaRPr/>
          </a:p>
        </p:txBody>
      </p:sp>
      <p:grpSp>
        <p:nvGrpSpPr>
          <p:cNvPr descr="On-premises network in a corporate environment and a VPC in the AWS Cloud. See details in the notes.&#10;" id="1096" name="Google Shape;1096;p92"/>
          <p:cNvGrpSpPr/>
          <p:nvPr/>
        </p:nvGrpSpPr>
        <p:grpSpPr>
          <a:xfrm>
            <a:off x="1443556" y="1390287"/>
            <a:ext cx="9101227" cy="4668021"/>
            <a:chOff x="1443556" y="1390287"/>
            <a:chExt cx="9101227" cy="4668021"/>
          </a:xfrm>
        </p:grpSpPr>
        <p:sp>
          <p:nvSpPr>
            <p:cNvPr id="1097" name="Google Shape;1097;p92"/>
            <p:cNvSpPr/>
            <p:nvPr/>
          </p:nvSpPr>
          <p:spPr>
            <a:xfrm>
              <a:off x="1455242" y="1390287"/>
              <a:ext cx="2974322" cy="4635342"/>
            </a:xfrm>
            <a:prstGeom prst="rect">
              <a:avLst/>
            </a:prstGeom>
            <a:noFill/>
            <a:ln cap="flat" cmpd="sng" w="15875">
              <a:solidFill>
                <a:srgbClr val="7D8998"/>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Corporate </a:t>
              </a:r>
              <a:endParaRPr/>
            </a:p>
            <a:p>
              <a:pPr indent="0" lvl="0" marL="0" marR="0" rtl="0" algn="l">
                <a:spcBef>
                  <a:spcPts val="0"/>
                </a:spcBef>
                <a:spcAft>
                  <a:spcPts val="0"/>
                </a:spcAft>
                <a:buNone/>
              </a:pPr>
              <a:r>
                <a:rPr lang="en-US" sz="1600">
                  <a:solidFill>
                    <a:schemeClr val="dk1"/>
                  </a:solidFill>
                  <a:latin typeface="Play"/>
                  <a:ea typeface="Play"/>
                  <a:cs typeface="Play"/>
                  <a:sym typeface="Play"/>
                </a:rPr>
                <a:t>environment</a:t>
              </a:r>
              <a:endParaRPr/>
            </a:p>
          </p:txBody>
        </p:sp>
        <p:pic>
          <p:nvPicPr>
            <p:cNvPr id="1098" name="Google Shape;1098;p92"/>
            <p:cNvPicPr preferRelativeResize="0"/>
            <p:nvPr/>
          </p:nvPicPr>
          <p:blipFill rotWithShape="1">
            <a:blip r:embed="rId3">
              <a:alphaModFix/>
            </a:blip>
            <a:srcRect b="0" l="0" r="0" t="0"/>
            <a:stretch/>
          </p:blipFill>
          <p:spPr>
            <a:xfrm>
              <a:off x="1443556" y="1390287"/>
              <a:ext cx="381000" cy="381000"/>
            </a:xfrm>
            <a:prstGeom prst="rect">
              <a:avLst/>
            </a:prstGeom>
            <a:noFill/>
            <a:ln>
              <a:noFill/>
            </a:ln>
          </p:spPr>
        </p:pic>
        <p:sp>
          <p:nvSpPr>
            <p:cNvPr id="1099" name="Google Shape;1099;p92"/>
            <p:cNvSpPr/>
            <p:nvPr/>
          </p:nvSpPr>
          <p:spPr>
            <a:xfrm>
              <a:off x="7344137" y="3285952"/>
              <a:ext cx="2362734" cy="2011699"/>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t>
              </a:r>
              <a:endParaRPr/>
            </a:p>
          </p:txBody>
        </p:sp>
        <p:pic>
          <p:nvPicPr>
            <p:cNvPr id="1100" name="Google Shape;1100;p92"/>
            <p:cNvPicPr preferRelativeResize="0"/>
            <p:nvPr/>
          </p:nvPicPr>
          <p:blipFill rotWithShape="1">
            <a:blip r:embed="rId4">
              <a:alphaModFix/>
            </a:blip>
            <a:srcRect b="0" l="0" r="0" t="0"/>
            <a:stretch/>
          </p:blipFill>
          <p:spPr>
            <a:xfrm>
              <a:off x="7344137" y="3285952"/>
              <a:ext cx="319699" cy="319699"/>
            </a:xfrm>
            <a:prstGeom prst="rect">
              <a:avLst/>
            </a:prstGeom>
            <a:noFill/>
            <a:ln>
              <a:noFill/>
            </a:ln>
          </p:spPr>
        </p:pic>
        <p:sp>
          <p:nvSpPr>
            <p:cNvPr id="1101" name="Google Shape;1101;p92"/>
            <p:cNvSpPr/>
            <p:nvPr/>
          </p:nvSpPr>
          <p:spPr>
            <a:xfrm>
              <a:off x="6556443" y="1758684"/>
              <a:ext cx="3784059" cy="4109936"/>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 </a:t>
              </a:r>
              <a:endParaRPr/>
            </a:p>
          </p:txBody>
        </p:sp>
        <p:pic>
          <p:nvPicPr>
            <p:cNvPr id="1102" name="Google Shape;1102;p92"/>
            <p:cNvPicPr preferRelativeResize="0"/>
            <p:nvPr/>
          </p:nvPicPr>
          <p:blipFill rotWithShape="1">
            <a:blip r:embed="rId5">
              <a:alphaModFix/>
            </a:blip>
            <a:srcRect b="0" l="0" r="0" t="0"/>
            <a:stretch/>
          </p:blipFill>
          <p:spPr>
            <a:xfrm>
              <a:off x="6554192" y="1763712"/>
              <a:ext cx="315786" cy="315786"/>
            </a:xfrm>
            <a:prstGeom prst="rect">
              <a:avLst/>
            </a:prstGeom>
            <a:noFill/>
            <a:ln>
              <a:noFill/>
            </a:ln>
          </p:spPr>
        </p:pic>
        <p:sp>
          <p:nvSpPr>
            <p:cNvPr id="1103" name="Google Shape;1103;p92"/>
            <p:cNvSpPr/>
            <p:nvPr/>
          </p:nvSpPr>
          <p:spPr>
            <a:xfrm>
              <a:off x="6712086" y="2127079"/>
              <a:ext cx="3435620" cy="3556714"/>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 </a:t>
              </a:r>
              <a:endParaRPr/>
            </a:p>
          </p:txBody>
        </p:sp>
        <p:pic>
          <p:nvPicPr>
            <p:cNvPr id="1104" name="Google Shape;1104;p92"/>
            <p:cNvPicPr preferRelativeResize="0"/>
            <p:nvPr/>
          </p:nvPicPr>
          <p:blipFill rotWithShape="1">
            <a:blip r:embed="rId6">
              <a:alphaModFix/>
            </a:blip>
            <a:srcRect b="0" l="0" r="0" t="0"/>
            <a:stretch/>
          </p:blipFill>
          <p:spPr>
            <a:xfrm>
              <a:off x="6712085" y="2125203"/>
              <a:ext cx="315786" cy="315785"/>
            </a:xfrm>
            <a:prstGeom prst="rect">
              <a:avLst/>
            </a:prstGeom>
            <a:noFill/>
            <a:ln>
              <a:noFill/>
            </a:ln>
          </p:spPr>
        </p:pic>
        <p:sp>
          <p:nvSpPr>
            <p:cNvPr id="1105" name="Google Shape;1105;p92"/>
            <p:cNvSpPr/>
            <p:nvPr/>
          </p:nvSpPr>
          <p:spPr>
            <a:xfrm>
              <a:off x="6391270" y="1390287"/>
              <a:ext cx="4153513" cy="4668021"/>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Cloud</a:t>
              </a:r>
              <a:endParaRPr/>
            </a:p>
          </p:txBody>
        </p:sp>
        <p:pic>
          <p:nvPicPr>
            <p:cNvPr id="1106" name="Google Shape;1106;p92"/>
            <p:cNvPicPr preferRelativeResize="0"/>
            <p:nvPr/>
          </p:nvPicPr>
          <p:blipFill rotWithShape="1">
            <a:blip r:embed="rId7">
              <a:alphaModFix/>
            </a:blip>
            <a:srcRect b="0" l="0" r="0" t="0"/>
            <a:stretch/>
          </p:blipFill>
          <p:spPr>
            <a:xfrm>
              <a:off x="6391270" y="1390287"/>
              <a:ext cx="320815" cy="320815"/>
            </a:xfrm>
            <a:prstGeom prst="rect">
              <a:avLst/>
            </a:prstGeom>
            <a:noFill/>
            <a:ln>
              <a:noFill/>
            </a:ln>
          </p:spPr>
        </p:pic>
        <p:sp>
          <p:nvSpPr>
            <p:cNvPr id="1107" name="Google Shape;1107;p92"/>
            <p:cNvSpPr/>
            <p:nvPr/>
          </p:nvSpPr>
          <p:spPr>
            <a:xfrm>
              <a:off x="1836242" y="3285952"/>
              <a:ext cx="2229920" cy="2011699"/>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113" name="Google Shape;1113;p9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Site-to-Site VPN</a:t>
            </a:r>
            <a:endParaRPr/>
          </a:p>
        </p:txBody>
      </p:sp>
      <p:sp>
        <p:nvSpPr>
          <p:cNvPr id="1114" name="Google Shape;1114;p93"/>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Site-to-Site VPN</a:t>
            </a:r>
            <a:endParaRPr/>
          </a:p>
        </p:txBody>
      </p:sp>
      <p:sp>
        <p:nvSpPr>
          <p:cNvPr id="1115" name="Google Shape;1115;p93"/>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t>Creates a secure connection between an on-premises customer gateway and AWS virtual private gateway (or transit gateway) for VPC access</a:t>
            </a:r>
            <a:endParaRPr/>
          </a:p>
          <a:p>
            <a:pPr indent="-228600" lvl="0" marL="228600" rtl="0" algn="l">
              <a:lnSpc>
                <a:spcPct val="100000"/>
              </a:lnSpc>
              <a:spcBef>
                <a:spcPts val="1200"/>
              </a:spcBef>
              <a:spcAft>
                <a:spcPts val="0"/>
              </a:spcAft>
              <a:buClr>
                <a:srgbClr val="232F3E"/>
              </a:buClr>
              <a:buSzPts val="3200"/>
              <a:buChar char="•"/>
            </a:pPr>
            <a:r>
              <a:rPr lang="en-US"/>
              <a:t>Creates two encrypted IPsec VPN tunnels for each connection across multiple Availability Zones</a:t>
            </a:r>
            <a:endParaRPr/>
          </a:p>
          <a:p>
            <a:pPr indent="-228600" lvl="0" marL="228600" rtl="0" algn="l">
              <a:lnSpc>
                <a:spcPct val="100000"/>
              </a:lnSpc>
              <a:spcBef>
                <a:spcPts val="1200"/>
              </a:spcBef>
              <a:spcAft>
                <a:spcPts val="0"/>
              </a:spcAft>
              <a:buClr>
                <a:srgbClr val="232F3E"/>
              </a:buClr>
              <a:buSzPts val="3200"/>
              <a:buChar char="•"/>
            </a:pPr>
            <a:r>
              <a:rPr lang="en-US"/>
              <a:t>Charges for each VPN connection-hour</a:t>
            </a:r>
            <a:endParaRPr/>
          </a:p>
        </p:txBody>
      </p:sp>
      <p:pic>
        <p:nvPicPr>
          <p:cNvPr id="1116" name="Google Shape;1116;p93"/>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122" name="Google Shape;1122;p94"/>
          <p:cNvSpPr txBox="1"/>
          <p:nvPr>
            <p:ph type="title"/>
          </p:nvPr>
        </p:nvSpPr>
        <p:spPr>
          <a:xfrm>
            <a:off x="209350" y="236705"/>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Creating a Site-to-Site VPN connection</a:t>
            </a:r>
            <a:endParaRPr/>
          </a:p>
        </p:txBody>
      </p:sp>
      <p:sp>
        <p:nvSpPr>
          <p:cNvPr id="1123" name="Google Shape;1123;p94"/>
          <p:cNvSpPr/>
          <p:nvPr/>
        </p:nvSpPr>
        <p:spPr>
          <a:xfrm>
            <a:off x="2833791" y="3092858"/>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124" name="Google Shape;1124;p94"/>
          <p:cNvSpPr/>
          <p:nvPr/>
        </p:nvSpPr>
        <p:spPr>
          <a:xfrm>
            <a:off x="4524636" y="2087816"/>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5</a:t>
            </a:r>
            <a:endParaRPr/>
          </a:p>
        </p:txBody>
      </p:sp>
      <p:sp>
        <p:nvSpPr>
          <p:cNvPr id="1125" name="Google Shape;1125;p94"/>
          <p:cNvSpPr/>
          <p:nvPr/>
        </p:nvSpPr>
        <p:spPr>
          <a:xfrm>
            <a:off x="6361675" y="2408881"/>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1126" name="Google Shape;1126;p94"/>
          <p:cNvSpPr/>
          <p:nvPr/>
        </p:nvSpPr>
        <p:spPr>
          <a:xfrm>
            <a:off x="7552265" y="322446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1127" name="Google Shape;1127;p94"/>
          <p:cNvSpPr/>
          <p:nvPr/>
        </p:nvSpPr>
        <p:spPr>
          <a:xfrm>
            <a:off x="9461049" y="236875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sp>
        <p:nvSpPr>
          <p:cNvPr id="1128" name="Google Shape;1128;p94"/>
          <p:cNvSpPr/>
          <p:nvPr/>
        </p:nvSpPr>
        <p:spPr>
          <a:xfrm>
            <a:off x="1720800" y="2942561"/>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6</a:t>
            </a:r>
            <a:endParaRPr/>
          </a:p>
        </p:txBody>
      </p:sp>
      <p:grpSp>
        <p:nvGrpSpPr>
          <p:cNvPr descr="On-premises network connected to a VPC through a customer gateway device, customer gateway, VPN connection tunnels, router, and a virtual private gateway accessing security groups in a VPC. See details in the notes.&#10;" id="1129" name="Google Shape;1129;p94"/>
          <p:cNvGrpSpPr/>
          <p:nvPr/>
        </p:nvGrpSpPr>
        <p:grpSpPr>
          <a:xfrm>
            <a:off x="1067602" y="663187"/>
            <a:ext cx="10280102" cy="5683825"/>
            <a:chOff x="1067602" y="663187"/>
            <a:chExt cx="10280102" cy="5683825"/>
          </a:xfrm>
        </p:grpSpPr>
        <p:sp>
          <p:nvSpPr>
            <p:cNvPr id="1130" name="Google Shape;1130;p94"/>
            <p:cNvSpPr/>
            <p:nvPr/>
          </p:nvSpPr>
          <p:spPr>
            <a:xfrm>
              <a:off x="5938576" y="4062066"/>
              <a:ext cx="4898570" cy="1517363"/>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sp>
          <p:nvSpPr>
            <p:cNvPr id="1131" name="Google Shape;1131;p94"/>
            <p:cNvSpPr/>
            <p:nvPr/>
          </p:nvSpPr>
          <p:spPr>
            <a:xfrm>
              <a:off x="1067602" y="989069"/>
              <a:ext cx="2713072" cy="5201407"/>
            </a:xfrm>
            <a:prstGeom prst="rect">
              <a:avLst/>
            </a:prstGeom>
            <a:noFill/>
            <a:ln cap="flat" cmpd="sng" w="15875">
              <a:solidFill>
                <a:srgbClr val="7D8998"/>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Corporate </a:t>
              </a:r>
              <a:endParaRPr/>
            </a:p>
            <a:p>
              <a:pPr indent="0" lvl="0" marL="0" marR="0" rtl="0" algn="l">
                <a:spcBef>
                  <a:spcPts val="0"/>
                </a:spcBef>
                <a:spcAft>
                  <a:spcPts val="0"/>
                </a:spcAft>
                <a:buNone/>
              </a:pPr>
              <a:r>
                <a:rPr lang="en-US" sz="1600">
                  <a:solidFill>
                    <a:schemeClr val="dk1"/>
                  </a:solidFill>
                  <a:latin typeface="Play"/>
                  <a:ea typeface="Play"/>
                  <a:cs typeface="Play"/>
                  <a:sym typeface="Play"/>
                </a:rPr>
                <a:t>environment</a:t>
              </a:r>
              <a:endParaRPr/>
            </a:p>
          </p:txBody>
        </p:sp>
        <p:pic>
          <p:nvPicPr>
            <p:cNvPr id="1132" name="Google Shape;1132;p94"/>
            <p:cNvPicPr preferRelativeResize="0"/>
            <p:nvPr/>
          </p:nvPicPr>
          <p:blipFill rotWithShape="1">
            <a:blip r:embed="rId3">
              <a:alphaModFix/>
            </a:blip>
            <a:srcRect b="0" l="0" r="0" t="0"/>
            <a:stretch/>
          </p:blipFill>
          <p:spPr>
            <a:xfrm>
              <a:off x="1067602" y="976952"/>
              <a:ext cx="328327" cy="328327"/>
            </a:xfrm>
            <a:prstGeom prst="rect">
              <a:avLst/>
            </a:prstGeom>
            <a:noFill/>
            <a:ln>
              <a:noFill/>
            </a:ln>
          </p:spPr>
        </p:pic>
        <p:sp>
          <p:nvSpPr>
            <p:cNvPr id="1133" name="Google Shape;1133;p94"/>
            <p:cNvSpPr/>
            <p:nvPr/>
          </p:nvSpPr>
          <p:spPr>
            <a:xfrm>
              <a:off x="1247508" y="1722647"/>
              <a:ext cx="2070957" cy="4172673"/>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a:t>
              </a:r>
              <a:endParaRPr/>
            </a:p>
          </p:txBody>
        </p:sp>
        <p:pic>
          <p:nvPicPr>
            <p:cNvPr id="1134" name="Google Shape;1134;p94"/>
            <p:cNvPicPr preferRelativeResize="0"/>
            <p:nvPr/>
          </p:nvPicPr>
          <p:blipFill rotWithShape="1">
            <a:blip r:embed="rId4">
              <a:alphaModFix/>
            </a:blip>
            <a:srcRect b="0" l="0" r="0" t="0"/>
            <a:stretch/>
          </p:blipFill>
          <p:spPr>
            <a:xfrm>
              <a:off x="1582579" y="3466317"/>
              <a:ext cx="720852" cy="720852"/>
            </a:xfrm>
            <a:prstGeom prst="rect">
              <a:avLst/>
            </a:prstGeom>
            <a:noFill/>
            <a:ln>
              <a:noFill/>
            </a:ln>
          </p:spPr>
        </p:pic>
        <p:sp>
          <p:nvSpPr>
            <p:cNvPr id="1135" name="Google Shape;1135;p94"/>
            <p:cNvSpPr txBox="1"/>
            <p:nvPr/>
          </p:nvSpPr>
          <p:spPr>
            <a:xfrm>
              <a:off x="1240054" y="4187169"/>
              <a:ext cx="146186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gateway device </a:t>
              </a:r>
              <a:endParaRPr/>
            </a:p>
          </p:txBody>
        </p:sp>
        <p:cxnSp>
          <p:nvCxnSpPr>
            <p:cNvPr id="1136" name="Google Shape;1136;p94"/>
            <p:cNvCxnSpPr>
              <a:stCxn id="1134" idx="3"/>
              <a:endCxn id="1137" idx="1"/>
            </p:cNvCxnSpPr>
            <p:nvPr/>
          </p:nvCxnSpPr>
          <p:spPr>
            <a:xfrm>
              <a:off x="2303431" y="3826743"/>
              <a:ext cx="6996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138" name="Google Shape;1138;p94"/>
            <p:cNvSpPr/>
            <p:nvPr/>
          </p:nvSpPr>
          <p:spPr>
            <a:xfrm>
              <a:off x="3241901" y="3598143"/>
              <a:ext cx="145051" cy="11382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139" name="Google Shape;1139;p94"/>
            <p:cNvSpPr txBox="1"/>
            <p:nvPr/>
          </p:nvSpPr>
          <p:spPr>
            <a:xfrm>
              <a:off x="2512545" y="4196572"/>
              <a:ext cx="15113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gateway</a:t>
              </a:r>
              <a:endParaRPr/>
            </a:p>
          </p:txBody>
        </p:sp>
        <p:pic>
          <p:nvPicPr>
            <p:cNvPr id="1137" name="Google Shape;1137;p94"/>
            <p:cNvPicPr preferRelativeResize="0"/>
            <p:nvPr/>
          </p:nvPicPr>
          <p:blipFill rotWithShape="1">
            <a:blip r:embed="rId5">
              <a:alphaModFix/>
            </a:blip>
            <a:srcRect b="0" l="0" r="0" t="0"/>
            <a:stretch/>
          </p:blipFill>
          <p:spPr>
            <a:xfrm>
              <a:off x="3003008" y="3513795"/>
              <a:ext cx="625895" cy="625895"/>
            </a:xfrm>
            <a:prstGeom prst="rect">
              <a:avLst/>
            </a:prstGeom>
            <a:noFill/>
            <a:ln>
              <a:noFill/>
            </a:ln>
          </p:spPr>
        </p:pic>
        <p:cxnSp>
          <p:nvCxnSpPr>
            <p:cNvPr id="1140" name="Google Shape;1140;p94"/>
            <p:cNvCxnSpPr>
              <a:stCxn id="1137" idx="3"/>
            </p:cNvCxnSpPr>
            <p:nvPr/>
          </p:nvCxnSpPr>
          <p:spPr>
            <a:xfrm flipH="1" rot="10800000">
              <a:off x="3628903" y="3152643"/>
              <a:ext cx="2729400" cy="674100"/>
            </a:xfrm>
            <a:prstGeom prst="bentConnector3">
              <a:avLst>
                <a:gd fmla="val 13635"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141" name="Google Shape;1141;p94"/>
            <p:cNvPicPr preferRelativeResize="0"/>
            <p:nvPr/>
          </p:nvPicPr>
          <p:blipFill rotWithShape="1">
            <a:blip r:embed="rId6">
              <a:alphaModFix/>
            </a:blip>
            <a:srcRect b="0" l="0" r="0" t="0"/>
            <a:stretch/>
          </p:blipFill>
          <p:spPr>
            <a:xfrm>
              <a:off x="4524636" y="2667759"/>
              <a:ext cx="457200" cy="457200"/>
            </a:xfrm>
            <a:prstGeom prst="rect">
              <a:avLst/>
            </a:prstGeom>
            <a:noFill/>
            <a:ln>
              <a:noFill/>
            </a:ln>
          </p:spPr>
        </p:pic>
        <p:sp>
          <p:nvSpPr>
            <p:cNvPr id="1142" name="Google Shape;1142;p94"/>
            <p:cNvSpPr txBox="1"/>
            <p:nvPr/>
          </p:nvSpPr>
          <p:spPr>
            <a:xfrm>
              <a:off x="3913425" y="3110992"/>
              <a:ext cx="176721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VPN connection</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tunnel 1 </a:t>
              </a:r>
              <a:endParaRPr/>
            </a:p>
          </p:txBody>
        </p:sp>
        <p:cxnSp>
          <p:nvCxnSpPr>
            <p:cNvPr id="1143" name="Google Shape;1143;p94"/>
            <p:cNvCxnSpPr>
              <a:stCxn id="1137" idx="3"/>
            </p:cNvCxnSpPr>
            <p:nvPr/>
          </p:nvCxnSpPr>
          <p:spPr>
            <a:xfrm>
              <a:off x="3628903" y="3826743"/>
              <a:ext cx="2736900" cy="802500"/>
            </a:xfrm>
            <a:prstGeom prst="bentConnector3">
              <a:avLst>
                <a:gd fmla="val 13733"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144" name="Google Shape;1144;p94"/>
            <p:cNvPicPr preferRelativeResize="0"/>
            <p:nvPr/>
          </p:nvPicPr>
          <p:blipFill rotWithShape="1">
            <a:blip r:embed="rId6">
              <a:alphaModFix/>
            </a:blip>
            <a:srcRect b="0" l="0" r="0" t="0"/>
            <a:stretch/>
          </p:blipFill>
          <p:spPr>
            <a:xfrm>
              <a:off x="4524636" y="4150106"/>
              <a:ext cx="457200" cy="457200"/>
            </a:xfrm>
            <a:prstGeom prst="rect">
              <a:avLst/>
            </a:prstGeom>
            <a:noFill/>
            <a:ln>
              <a:noFill/>
            </a:ln>
          </p:spPr>
        </p:pic>
        <p:sp>
          <p:nvSpPr>
            <p:cNvPr id="1145" name="Google Shape;1145;p94"/>
            <p:cNvSpPr txBox="1"/>
            <p:nvPr/>
          </p:nvSpPr>
          <p:spPr>
            <a:xfrm>
              <a:off x="3899998" y="4617509"/>
              <a:ext cx="176721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VPN connection</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tunnel 2 </a:t>
              </a:r>
              <a:endParaRPr/>
            </a:p>
          </p:txBody>
        </p:sp>
        <p:sp>
          <p:nvSpPr>
            <p:cNvPr id="1146" name="Google Shape;1146;p94"/>
            <p:cNvSpPr/>
            <p:nvPr/>
          </p:nvSpPr>
          <p:spPr>
            <a:xfrm>
              <a:off x="5836219" y="989068"/>
              <a:ext cx="5168666" cy="5201408"/>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Region </a:t>
              </a:r>
              <a:endParaRPr/>
            </a:p>
          </p:txBody>
        </p:sp>
        <p:pic>
          <p:nvPicPr>
            <p:cNvPr id="1147" name="Google Shape;1147;p94"/>
            <p:cNvPicPr preferRelativeResize="0"/>
            <p:nvPr/>
          </p:nvPicPr>
          <p:blipFill rotWithShape="1">
            <a:blip r:embed="rId7">
              <a:alphaModFix/>
            </a:blip>
            <a:srcRect b="0" l="0" r="0" t="0"/>
            <a:stretch/>
          </p:blipFill>
          <p:spPr>
            <a:xfrm>
              <a:off x="5827477" y="983222"/>
              <a:ext cx="315786" cy="315785"/>
            </a:xfrm>
            <a:prstGeom prst="rect">
              <a:avLst/>
            </a:prstGeom>
            <a:noFill/>
            <a:ln>
              <a:noFill/>
            </a:ln>
          </p:spPr>
        </p:pic>
        <p:sp>
          <p:nvSpPr>
            <p:cNvPr id="1148" name="Google Shape;1148;p94"/>
            <p:cNvSpPr/>
            <p:nvPr/>
          </p:nvSpPr>
          <p:spPr>
            <a:xfrm>
              <a:off x="7500679" y="1437774"/>
              <a:ext cx="3438823" cy="445754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t>
              </a:r>
              <a:endParaRPr/>
            </a:p>
          </p:txBody>
        </p:sp>
        <p:pic>
          <p:nvPicPr>
            <p:cNvPr id="1149" name="Google Shape;1149;p94"/>
            <p:cNvPicPr preferRelativeResize="0"/>
            <p:nvPr/>
          </p:nvPicPr>
          <p:blipFill rotWithShape="1">
            <a:blip r:embed="rId8">
              <a:alphaModFix/>
            </a:blip>
            <a:srcRect b="0" l="0" r="0" t="0"/>
            <a:stretch/>
          </p:blipFill>
          <p:spPr>
            <a:xfrm>
              <a:off x="7500507" y="1437178"/>
              <a:ext cx="319699" cy="319699"/>
            </a:xfrm>
            <a:prstGeom prst="rect">
              <a:avLst/>
            </a:prstGeom>
            <a:noFill/>
            <a:ln>
              <a:noFill/>
            </a:ln>
          </p:spPr>
        </p:pic>
        <p:sp>
          <p:nvSpPr>
            <p:cNvPr id="1150" name="Google Shape;1150;p94"/>
            <p:cNvSpPr/>
            <p:nvPr/>
          </p:nvSpPr>
          <p:spPr>
            <a:xfrm>
              <a:off x="5938575" y="1986270"/>
              <a:ext cx="4898571" cy="1840473"/>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1</a:t>
              </a:r>
              <a:endParaRPr/>
            </a:p>
          </p:txBody>
        </p:sp>
        <p:pic>
          <p:nvPicPr>
            <p:cNvPr id="1151" name="Google Shape;1151;p94"/>
            <p:cNvPicPr preferRelativeResize="0"/>
            <p:nvPr/>
          </p:nvPicPr>
          <p:blipFill rotWithShape="1">
            <a:blip r:embed="rId9">
              <a:alphaModFix/>
            </a:blip>
            <a:srcRect b="0" l="0" r="0" t="0"/>
            <a:stretch/>
          </p:blipFill>
          <p:spPr>
            <a:xfrm>
              <a:off x="6342178" y="2917199"/>
              <a:ext cx="504578" cy="504578"/>
            </a:xfrm>
            <a:prstGeom prst="rect">
              <a:avLst/>
            </a:prstGeom>
            <a:noFill/>
            <a:ln>
              <a:noFill/>
            </a:ln>
          </p:spPr>
        </p:pic>
        <p:sp>
          <p:nvSpPr>
            <p:cNvPr id="1152" name="Google Shape;1152;p94"/>
            <p:cNvSpPr txBox="1"/>
            <p:nvPr/>
          </p:nvSpPr>
          <p:spPr>
            <a:xfrm>
              <a:off x="5902879" y="3383218"/>
              <a:ext cx="143424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Route table 1</a:t>
              </a:r>
              <a:endParaRPr/>
            </a:p>
          </p:txBody>
        </p:sp>
        <p:cxnSp>
          <p:nvCxnSpPr>
            <p:cNvPr id="1153" name="Google Shape;1153;p94"/>
            <p:cNvCxnSpPr>
              <a:endCxn id="1154" idx="0"/>
            </p:cNvCxnSpPr>
            <p:nvPr/>
          </p:nvCxnSpPr>
          <p:spPr>
            <a:xfrm>
              <a:off x="6815607" y="3152465"/>
              <a:ext cx="684900" cy="4473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155" name="Google Shape;1155;p94"/>
            <p:cNvSpPr/>
            <p:nvPr/>
          </p:nvSpPr>
          <p:spPr>
            <a:xfrm>
              <a:off x="7173562" y="3637079"/>
              <a:ext cx="650820" cy="10365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154" name="Google Shape;1154;p94"/>
            <p:cNvPicPr preferRelativeResize="0"/>
            <p:nvPr/>
          </p:nvPicPr>
          <p:blipFill rotWithShape="1">
            <a:blip r:embed="rId10">
              <a:alphaModFix/>
            </a:blip>
            <a:srcRect b="0" l="0" r="0" t="0"/>
            <a:stretch/>
          </p:blipFill>
          <p:spPr>
            <a:xfrm>
              <a:off x="7175097" y="3599765"/>
              <a:ext cx="650820" cy="650820"/>
            </a:xfrm>
            <a:prstGeom prst="rect">
              <a:avLst/>
            </a:prstGeom>
            <a:noFill/>
            <a:ln>
              <a:noFill/>
            </a:ln>
          </p:spPr>
        </p:pic>
        <p:sp>
          <p:nvSpPr>
            <p:cNvPr id="1156" name="Google Shape;1156;p94"/>
            <p:cNvSpPr txBox="1"/>
            <p:nvPr/>
          </p:nvSpPr>
          <p:spPr>
            <a:xfrm>
              <a:off x="6778843" y="4151581"/>
              <a:ext cx="15175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Virtual private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gateway</a:t>
              </a:r>
              <a:endParaRPr/>
            </a:p>
          </p:txBody>
        </p:sp>
        <p:sp>
          <p:nvSpPr>
            <p:cNvPr id="1157" name="Google Shape;1157;p94"/>
            <p:cNvSpPr/>
            <p:nvPr/>
          </p:nvSpPr>
          <p:spPr>
            <a:xfrm>
              <a:off x="8480107" y="2917199"/>
              <a:ext cx="1765300" cy="510251"/>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 1</a:t>
              </a:r>
              <a:endParaRPr/>
            </a:p>
          </p:txBody>
        </p:sp>
        <p:sp>
          <p:nvSpPr>
            <p:cNvPr id="1158" name="Google Shape;1158;p94"/>
            <p:cNvSpPr txBox="1"/>
            <p:nvPr/>
          </p:nvSpPr>
          <p:spPr>
            <a:xfrm>
              <a:off x="7383161" y="5579429"/>
              <a:ext cx="207788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 2</a:t>
              </a:r>
              <a:endParaRPr/>
            </a:p>
          </p:txBody>
        </p:sp>
        <p:pic>
          <p:nvPicPr>
            <p:cNvPr id="1159" name="Google Shape;1159;p94"/>
            <p:cNvPicPr preferRelativeResize="0"/>
            <p:nvPr/>
          </p:nvPicPr>
          <p:blipFill rotWithShape="1">
            <a:blip r:embed="rId9">
              <a:alphaModFix/>
            </a:blip>
            <a:srcRect b="0" l="0" r="0" t="0"/>
            <a:stretch/>
          </p:blipFill>
          <p:spPr>
            <a:xfrm>
              <a:off x="6349012" y="4381533"/>
              <a:ext cx="504578" cy="504578"/>
            </a:xfrm>
            <a:prstGeom prst="rect">
              <a:avLst/>
            </a:prstGeom>
            <a:noFill/>
            <a:ln>
              <a:noFill/>
            </a:ln>
          </p:spPr>
        </p:pic>
        <p:sp>
          <p:nvSpPr>
            <p:cNvPr id="1160" name="Google Shape;1160;p94"/>
            <p:cNvSpPr txBox="1"/>
            <p:nvPr/>
          </p:nvSpPr>
          <p:spPr>
            <a:xfrm>
              <a:off x="5775413" y="4858743"/>
              <a:ext cx="1644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Route table 2</a:t>
              </a:r>
              <a:endParaRPr/>
            </a:p>
          </p:txBody>
        </p:sp>
        <p:cxnSp>
          <p:nvCxnSpPr>
            <p:cNvPr id="1161" name="Google Shape;1161;p94"/>
            <p:cNvCxnSpPr>
              <a:endCxn id="1154" idx="1"/>
            </p:cNvCxnSpPr>
            <p:nvPr/>
          </p:nvCxnSpPr>
          <p:spPr>
            <a:xfrm flipH="1" rot="10800000">
              <a:off x="6594597" y="3925175"/>
              <a:ext cx="580500" cy="4755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162" name="Google Shape;1162;p94"/>
            <p:cNvSpPr/>
            <p:nvPr/>
          </p:nvSpPr>
          <p:spPr>
            <a:xfrm>
              <a:off x="8477731" y="4687046"/>
              <a:ext cx="1765300" cy="510251"/>
            </a:xfrm>
            <a:prstGeom prst="rect">
              <a:avLst/>
            </a:prstGeom>
            <a:noFill/>
            <a:ln cap="flat" cmpd="sng" w="15875">
              <a:solidFill>
                <a:srgbClr val="DD344C"/>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group 2</a:t>
              </a:r>
              <a:endParaRPr/>
            </a:p>
          </p:txBody>
        </p:sp>
        <p:sp>
          <p:nvSpPr>
            <p:cNvPr id="1163" name="Google Shape;1163;p94"/>
            <p:cNvSpPr/>
            <p:nvPr/>
          </p:nvSpPr>
          <p:spPr>
            <a:xfrm>
              <a:off x="5494788" y="663187"/>
              <a:ext cx="5852916" cy="5683825"/>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Cloud</a:t>
              </a:r>
              <a:endParaRPr/>
            </a:p>
          </p:txBody>
        </p:sp>
        <p:pic>
          <p:nvPicPr>
            <p:cNvPr id="1164" name="Google Shape;1164;p94"/>
            <p:cNvPicPr preferRelativeResize="0"/>
            <p:nvPr/>
          </p:nvPicPr>
          <p:blipFill rotWithShape="1">
            <a:blip r:embed="rId11">
              <a:alphaModFix/>
            </a:blip>
            <a:srcRect b="0" l="0" r="0" t="0"/>
            <a:stretch/>
          </p:blipFill>
          <p:spPr>
            <a:xfrm>
              <a:off x="5494788" y="663187"/>
              <a:ext cx="320815" cy="32081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170" name="Google Shape;1170;p95"/>
          <p:cNvSpPr txBox="1"/>
          <p:nvPr>
            <p:ph type="title"/>
          </p:nvPr>
        </p:nvSpPr>
        <p:spPr>
          <a:xfrm>
            <a:off x="209350" y="236705"/>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Connecting multiple on-premises networks by using AWS VPN CloudHub</a:t>
            </a:r>
            <a:endParaRPr/>
          </a:p>
        </p:txBody>
      </p:sp>
      <p:grpSp>
        <p:nvGrpSpPr>
          <p:cNvPr descr="Three on-premises networks connected to a virtual private gateway acting as a hub. See details in the notes.&#10;" id="1171" name="Google Shape;1171;p95"/>
          <p:cNvGrpSpPr/>
          <p:nvPr/>
        </p:nvGrpSpPr>
        <p:grpSpPr>
          <a:xfrm>
            <a:off x="1756479" y="929297"/>
            <a:ext cx="8136519" cy="5251465"/>
            <a:chOff x="1756479" y="929297"/>
            <a:chExt cx="8136519" cy="5251465"/>
          </a:xfrm>
        </p:grpSpPr>
        <p:pic>
          <p:nvPicPr>
            <p:cNvPr id="1172" name="Google Shape;1172;p95"/>
            <p:cNvPicPr preferRelativeResize="0"/>
            <p:nvPr/>
          </p:nvPicPr>
          <p:blipFill rotWithShape="1">
            <a:blip r:embed="rId3">
              <a:alphaModFix/>
            </a:blip>
            <a:srcRect b="0" l="0" r="0" t="0"/>
            <a:stretch/>
          </p:blipFill>
          <p:spPr>
            <a:xfrm>
              <a:off x="1756479" y="1090233"/>
              <a:ext cx="328327" cy="328327"/>
            </a:xfrm>
            <a:prstGeom prst="rect">
              <a:avLst/>
            </a:prstGeom>
            <a:noFill/>
            <a:ln>
              <a:noFill/>
            </a:ln>
          </p:spPr>
        </p:pic>
        <p:sp>
          <p:nvSpPr>
            <p:cNvPr id="1173" name="Google Shape;1173;p95"/>
            <p:cNvSpPr/>
            <p:nvPr/>
          </p:nvSpPr>
          <p:spPr>
            <a:xfrm>
              <a:off x="1756479" y="1090233"/>
              <a:ext cx="1990738" cy="1497156"/>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1</a:t>
              </a:r>
              <a:endParaRPr/>
            </a:p>
          </p:txBody>
        </p:sp>
        <p:sp>
          <p:nvSpPr>
            <p:cNvPr id="1174" name="Google Shape;1174;p95"/>
            <p:cNvSpPr/>
            <p:nvPr/>
          </p:nvSpPr>
          <p:spPr>
            <a:xfrm>
              <a:off x="3679028" y="1381536"/>
              <a:ext cx="145051" cy="11382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175" name="Google Shape;1175;p95"/>
            <p:cNvSpPr txBox="1"/>
            <p:nvPr/>
          </p:nvSpPr>
          <p:spPr>
            <a:xfrm>
              <a:off x="2960468" y="1912549"/>
              <a:ext cx="15113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gateway 1</a:t>
              </a:r>
              <a:endParaRPr/>
            </a:p>
          </p:txBody>
        </p:sp>
        <p:pic>
          <p:nvPicPr>
            <p:cNvPr id="1176" name="Google Shape;1176;p95"/>
            <p:cNvPicPr preferRelativeResize="0"/>
            <p:nvPr/>
          </p:nvPicPr>
          <p:blipFill rotWithShape="1">
            <a:blip r:embed="rId4">
              <a:alphaModFix/>
            </a:blip>
            <a:srcRect b="0" l="0" r="0" t="0"/>
            <a:stretch/>
          </p:blipFill>
          <p:spPr>
            <a:xfrm>
              <a:off x="3497386" y="1476620"/>
              <a:ext cx="476092" cy="476092"/>
            </a:xfrm>
            <a:prstGeom prst="rect">
              <a:avLst/>
            </a:prstGeom>
            <a:noFill/>
            <a:ln>
              <a:noFill/>
            </a:ln>
          </p:spPr>
        </p:pic>
        <p:pic>
          <p:nvPicPr>
            <p:cNvPr id="1177" name="Google Shape;1177;p95"/>
            <p:cNvPicPr preferRelativeResize="0"/>
            <p:nvPr/>
          </p:nvPicPr>
          <p:blipFill rotWithShape="1">
            <a:blip r:embed="rId5">
              <a:alphaModFix/>
            </a:blip>
            <a:srcRect b="0" l="0" r="0" t="0"/>
            <a:stretch/>
          </p:blipFill>
          <p:spPr>
            <a:xfrm>
              <a:off x="4805740" y="1004162"/>
              <a:ext cx="457200" cy="457200"/>
            </a:xfrm>
            <a:prstGeom prst="rect">
              <a:avLst/>
            </a:prstGeom>
            <a:noFill/>
            <a:ln>
              <a:noFill/>
            </a:ln>
          </p:spPr>
        </p:pic>
        <p:sp>
          <p:nvSpPr>
            <p:cNvPr id="1178" name="Google Shape;1178;p95"/>
            <p:cNvSpPr txBox="1"/>
            <p:nvPr/>
          </p:nvSpPr>
          <p:spPr>
            <a:xfrm>
              <a:off x="4973068" y="974731"/>
              <a:ext cx="176721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VPN connection 1</a:t>
              </a:r>
              <a:endParaRPr/>
            </a:p>
          </p:txBody>
        </p:sp>
        <p:sp>
          <p:nvSpPr>
            <p:cNvPr id="1179" name="Google Shape;1179;p95"/>
            <p:cNvSpPr/>
            <p:nvPr/>
          </p:nvSpPr>
          <p:spPr>
            <a:xfrm>
              <a:off x="7597327" y="929297"/>
              <a:ext cx="2295671" cy="5201408"/>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Region </a:t>
              </a:r>
              <a:endParaRPr/>
            </a:p>
          </p:txBody>
        </p:sp>
        <p:pic>
          <p:nvPicPr>
            <p:cNvPr id="1180" name="Google Shape;1180;p95"/>
            <p:cNvPicPr preferRelativeResize="0"/>
            <p:nvPr/>
          </p:nvPicPr>
          <p:blipFill rotWithShape="1">
            <a:blip r:embed="rId6">
              <a:alphaModFix/>
            </a:blip>
            <a:srcRect b="0" l="0" r="0" t="0"/>
            <a:stretch/>
          </p:blipFill>
          <p:spPr>
            <a:xfrm>
              <a:off x="7597326" y="936109"/>
              <a:ext cx="315786" cy="315785"/>
            </a:xfrm>
            <a:prstGeom prst="rect">
              <a:avLst/>
            </a:prstGeom>
            <a:noFill/>
            <a:ln>
              <a:noFill/>
            </a:ln>
          </p:spPr>
        </p:pic>
        <p:pic>
          <p:nvPicPr>
            <p:cNvPr id="1181" name="Google Shape;1181;p95"/>
            <p:cNvPicPr preferRelativeResize="0"/>
            <p:nvPr/>
          </p:nvPicPr>
          <p:blipFill rotWithShape="1">
            <a:blip r:embed="rId7">
              <a:alphaModFix/>
            </a:blip>
            <a:srcRect b="0" l="0" r="0" t="0"/>
            <a:stretch/>
          </p:blipFill>
          <p:spPr>
            <a:xfrm>
              <a:off x="8398402" y="3089200"/>
              <a:ext cx="882892" cy="849279"/>
            </a:xfrm>
            <a:prstGeom prst="rect">
              <a:avLst/>
            </a:prstGeom>
            <a:noFill/>
            <a:ln>
              <a:noFill/>
            </a:ln>
          </p:spPr>
        </p:pic>
        <p:sp>
          <p:nvSpPr>
            <p:cNvPr id="1182" name="Google Shape;1182;p95"/>
            <p:cNvSpPr txBox="1"/>
            <p:nvPr/>
          </p:nvSpPr>
          <p:spPr>
            <a:xfrm>
              <a:off x="7834356" y="3929309"/>
              <a:ext cx="2058642" cy="7630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Virtual private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gateway</a:t>
              </a:r>
              <a:endParaRPr/>
            </a:p>
          </p:txBody>
        </p:sp>
        <p:pic>
          <p:nvPicPr>
            <p:cNvPr id="1183" name="Google Shape;1183;p95"/>
            <p:cNvPicPr preferRelativeResize="0"/>
            <p:nvPr/>
          </p:nvPicPr>
          <p:blipFill rotWithShape="1">
            <a:blip r:embed="rId3">
              <a:alphaModFix/>
            </a:blip>
            <a:srcRect b="0" l="0" r="0" t="0"/>
            <a:stretch/>
          </p:blipFill>
          <p:spPr>
            <a:xfrm>
              <a:off x="1756479" y="2895147"/>
              <a:ext cx="328327" cy="328327"/>
            </a:xfrm>
            <a:prstGeom prst="rect">
              <a:avLst/>
            </a:prstGeom>
            <a:noFill/>
            <a:ln>
              <a:noFill/>
            </a:ln>
          </p:spPr>
        </p:pic>
        <p:sp>
          <p:nvSpPr>
            <p:cNvPr id="1184" name="Google Shape;1184;p95"/>
            <p:cNvSpPr/>
            <p:nvPr/>
          </p:nvSpPr>
          <p:spPr>
            <a:xfrm>
              <a:off x="1756479" y="2895147"/>
              <a:ext cx="1990738" cy="1497156"/>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2</a:t>
              </a:r>
              <a:endParaRPr/>
            </a:p>
          </p:txBody>
        </p:sp>
        <p:sp>
          <p:nvSpPr>
            <p:cNvPr id="1185" name="Google Shape;1185;p95"/>
            <p:cNvSpPr/>
            <p:nvPr/>
          </p:nvSpPr>
          <p:spPr>
            <a:xfrm>
              <a:off x="3679028" y="3186450"/>
              <a:ext cx="145051" cy="11382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186" name="Google Shape;1186;p95"/>
            <p:cNvSpPr txBox="1"/>
            <p:nvPr/>
          </p:nvSpPr>
          <p:spPr>
            <a:xfrm>
              <a:off x="2960468" y="3717463"/>
              <a:ext cx="15113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gateway 2</a:t>
              </a:r>
              <a:endParaRPr/>
            </a:p>
          </p:txBody>
        </p:sp>
        <p:pic>
          <p:nvPicPr>
            <p:cNvPr id="1187" name="Google Shape;1187;p95"/>
            <p:cNvPicPr preferRelativeResize="0"/>
            <p:nvPr/>
          </p:nvPicPr>
          <p:blipFill rotWithShape="1">
            <a:blip r:embed="rId4">
              <a:alphaModFix/>
            </a:blip>
            <a:srcRect b="0" l="0" r="0" t="0"/>
            <a:stretch/>
          </p:blipFill>
          <p:spPr>
            <a:xfrm>
              <a:off x="3497386" y="3281534"/>
              <a:ext cx="476092" cy="476092"/>
            </a:xfrm>
            <a:prstGeom prst="rect">
              <a:avLst/>
            </a:prstGeom>
            <a:noFill/>
            <a:ln>
              <a:noFill/>
            </a:ln>
          </p:spPr>
        </p:pic>
        <p:pic>
          <p:nvPicPr>
            <p:cNvPr id="1188" name="Google Shape;1188;p95"/>
            <p:cNvPicPr preferRelativeResize="0"/>
            <p:nvPr/>
          </p:nvPicPr>
          <p:blipFill rotWithShape="1">
            <a:blip r:embed="rId3">
              <a:alphaModFix/>
            </a:blip>
            <a:srcRect b="0" l="0" r="0" t="0"/>
            <a:stretch/>
          </p:blipFill>
          <p:spPr>
            <a:xfrm>
              <a:off x="1756479" y="4669446"/>
              <a:ext cx="328327" cy="328327"/>
            </a:xfrm>
            <a:prstGeom prst="rect">
              <a:avLst/>
            </a:prstGeom>
            <a:noFill/>
            <a:ln>
              <a:noFill/>
            </a:ln>
          </p:spPr>
        </p:pic>
        <p:sp>
          <p:nvSpPr>
            <p:cNvPr id="1189" name="Google Shape;1189;p95"/>
            <p:cNvSpPr/>
            <p:nvPr/>
          </p:nvSpPr>
          <p:spPr>
            <a:xfrm>
              <a:off x="1756479" y="4683606"/>
              <a:ext cx="1990738" cy="1497156"/>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3</a:t>
              </a:r>
              <a:endParaRPr/>
            </a:p>
          </p:txBody>
        </p:sp>
        <p:sp>
          <p:nvSpPr>
            <p:cNvPr id="1190" name="Google Shape;1190;p95"/>
            <p:cNvSpPr/>
            <p:nvPr/>
          </p:nvSpPr>
          <p:spPr>
            <a:xfrm>
              <a:off x="3679028" y="4974909"/>
              <a:ext cx="145051" cy="11382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191" name="Google Shape;1191;p95"/>
            <p:cNvSpPr txBox="1"/>
            <p:nvPr/>
          </p:nvSpPr>
          <p:spPr>
            <a:xfrm>
              <a:off x="2960468" y="5505922"/>
              <a:ext cx="15113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gateway 3</a:t>
              </a:r>
              <a:endParaRPr/>
            </a:p>
          </p:txBody>
        </p:sp>
        <p:pic>
          <p:nvPicPr>
            <p:cNvPr id="1192" name="Google Shape;1192;p95"/>
            <p:cNvPicPr preferRelativeResize="0"/>
            <p:nvPr/>
          </p:nvPicPr>
          <p:blipFill rotWithShape="1">
            <a:blip r:embed="rId4">
              <a:alphaModFix/>
            </a:blip>
            <a:srcRect b="0" l="0" r="0" t="0"/>
            <a:stretch/>
          </p:blipFill>
          <p:spPr>
            <a:xfrm>
              <a:off x="3497386" y="5069993"/>
              <a:ext cx="476092" cy="476092"/>
            </a:xfrm>
            <a:prstGeom prst="rect">
              <a:avLst/>
            </a:prstGeom>
            <a:noFill/>
            <a:ln>
              <a:noFill/>
            </a:ln>
          </p:spPr>
        </p:pic>
        <p:cxnSp>
          <p:nvCxnSpPr>
            <p:cNvPr id="1193" name="Google Shape;1193;p95"/>
            <p:cNvCxnSpPr>
              <a:stCxn id="1187" idx="3"/>
            </p:cNvCxnSpPr>
            <p:nvPr/>
          </p:nvCxnSpPr>
          <p:spPr>
            <a:xfrm>
              <a:off x="3973478" y="3519580"/>
              <a:ext cx="4440300" cy="15900"/>
            </a:xfrm>
            <a:prstGeom prst="straightConnector1">
              <a:avLst/>
            </a:prstGeom>
            <a:noFill/>
            <a:ln cap="flat" cmpd="sng" w="304800">
              <a:solidFill>
                <a:schemeClr val="dk1"/>
              </a:solidFill>
              <a:prstDash val="solid"/>
              <a:round/>
              <a:headEnd len="sm" w="sm" type="none"/>
              <a:tailEnd len="sm" w="sm" type="none"/>
            </a:ln>
          </p:spPr>
        </p:cxnSp>
        <p:cxnSp>
          <p:nvCxnSpPr>
            <p:cNvPr id="1194" name="Google Shape;1194;p95"/>
            <p:cNvCxnSpPr>
              <a:stCxn id="1176" idx="3"/>
            </p:cNvCxnSpPr>
            <p:nvPr/>
          </p:nvCxnSpPr>
          <p:spPr>
            <a:xfrm>
              <a:off x="3973478" y="1714666"/>
              <a:ext cx="4444200" cy="1529700"/>
            </a:xfrm>
            <a:prstGeom prst="bentConnector3">
              <a:avLst>
                <a:gd fmla="val 87271" name="adj1"/>
              </a:avLst>
            </a:prstGeom>
            <a:noFill/>
            <a:ln cap="flat" cmpd="sng" w="304800">
              <a:solidFill>
                <a:schemeClr val="dk1"/>
              </a:solidFill>
              <a:prstDash val="solid"/>
              <a:round/>
              <a:headEnd len="sm" w="sm" type="none"/>
              <a:tailEnd len="sm" w="sm" type="none"/>
            </a:ln>
          </p:spPr>
        </p:cxnSp>
        <p:cxnSp>
          <p:nvCxnSpPr>
            <p:cNvPr id="1195" name="Google Shape;1195;p95"/>
            <p:cNvCxnSpPr/>
            <p:nvPr/>
          </p:nvCxnSpPr>
          <p:spPr>
            <a:xfrm flipH="1" rot="10800000">
              <a:off x="3973477" y="3807035"/>
              <a:ext cx="4440431" cy="1535019"/>
            </a:xfrm>
            <a:prstGeom prst="bentConnector3">
              <a:avLst>
                <a:gd fmla="val 87303" name="adj1"/>
              </a:avLst>
            </a:prstGeom>
            <a:noFill/>
            <a:ln cap="flat" cmpd="sng" w="304800">
              <a:solidFill>
                <a:schemeClr val="dk1"/>
              </a:solidFill>
              <a:prstDash val="solid"/>
              <a:round/>
              <a:headEnd len="sm" w="sm" type="none"/>
              <a:tailEnd len="sm" w="sm" type="none"/>
            </a:ln>
          </p:spPr>
        </p:cxnSp>
        <p:cxnSp>
          <p:nvCxnSpPr>
            <p:cNvPr id="1196" name="Google Shape;1196;p95"/>
            <p:cNvCxnSpPr/>
            <p:nvPr/>
          </p:nvCxnSpPr>
          <p:spPr>
            <a:xfrm>
              <a:off x="4005721" y="1636659"/>
              <a:ext cx="4408188" cy="1544544"/>
            </a:xfrm>
            <a:prstGeom prst="bentConnector3">
              <a:avLst>
                <a:gd fmla="val 88701" name="adj1"/>
              </a:avLst>
            </a:prstGeom>
            <a:noFill/>
            <a:ln cap="flat" cmpd="sng" w="19050">
              <a:solidFill>
                <a:schemeClr val="accent4"/>
              </a:solidFill>
              <a:prstDash val="dash"/>
              <a:round/>
              <a:headEnd len="med" w="med" type="stealth"/>
              <a:tailEnd len="sm" w="sm" type="none"/>
            </a:ln>
          </p:spPr>
        </p:cxnSp>
        <p:cxnSp>
          <p:nvCxnSpPr>
            <p:cNvPr id="1197" name="Google Shape;1197;p95"/>
            <p:cNvCxnSpPr/>
            <p:nvPr/>
          </p:nvCxnSpPr>
          <p:spPr>
            <a:xfrm flipH="1" rot="10800000">
              <a:off x="4001904" y="3833937"/>
              <a:ext cx="4408188" cy="1580637"/>
            </a:xfrm>
            <a:prstGeom prst="bentConnector3">
              <a:avLst>
                <a:gd fmla="val 88653" name="adj1"/>
              </a:avLst>
            </a:prstGeom>
            <a:noFill/>
            <a:ln cap="flat" cmpd="sng" w="19050">
              <a:solidFill>
                <a:schemeClr val="accent4"/>
              </a:solidFill>
              <a:prstDash val="dash"/>
              <a:round/>
              <a:headEnd len="med" w="med" type="stealth"/>
              <a:tailEnd len="sm" w="sm" type="none"/>
            </a:ln>
          </p:spPr>
        </p:cxnSp>
        <p:cxnSp>
          <p:nvCxnSpPr>
            <p:cNvPr id="1198" name="Google Shape;1198;p95"/>
            <p:cNvCxnSpPr/>
            <p:nvPr/>
          </p:nvCxnSpPr>
          <p:spPr>
            <a:xfrm>
              <a:off x="3999969" y="1774368"/>
              <a:ext cx="4413940" cy="1525479"/>
            </a:xfrm>
            <a:prstGeom prst="bentConnector3">
              <a:avLst>
                <a:gd fmla="val 86493" name="adj1"/>
              </a:avLst>
            </a:prstGeom>
            <a:noFill/>
            <a:ln cap="flat" cmpd="sng" w="19050">
              <a:solidFill>
                <a:srgbClr val="DF2A5D"/>
              </a:solidFill>
              <a:prstDash val="dash"/>
              <a:round/>
              <a:headEnd len="med" w="med" type="stealth"/>
              <a:tailEnd len="sm" w="sm" type="none"/>
            </a:ln>
          </p:spPr>
        </p:cxnSp>
        <p:cxnSp>
          <p:nvCxnSpPr>
            <p:cNvPr id="1199" name="Google Shape;1199;p95"/>
            <p:cNvCxnSpPr/>
            <p:nvPr/>
          </p:nvCxnSpPr>
          <p:spPr>
            <a:xfrm>
              <a:off x="3999969" y="3454153"/>
              <a:ext cx="4387446" cy="23272"/>
            </a:xfrm>
            <a:prstGeom prst="straightConnector1">
              <a:avLst/>
            </a:prstGeom>
            <a:noFill/>
            <a:ln cap="flat" cmpd="sng" w="19050">
              <a:solidFill>
                <a:srgbClr val="DF2A5D"/>
              </a:solidFill>
              <a:prstDash val="dash"/>
              <a:round/>
              <a:headEnd len="med" w="med" type="stealth"/>
              <a:tailEnd len="sm" w="sm" type="none"/>
            </a:ln>
          </p:spPr>
        </p:cxnSp>
        <p:cxnSp>
          <p:nvCxnSpPr>
            <p:cNvPr id="1200" name="Google Shape;1200;p95"/>
            <p:cNvCxnSpPr/>
            <p:nvPr/>
          </p:nvCxnSpPr>
          <p:spPr>
            <a:xfrm>
              <a:off x="3999969" y="3583394"/>
              <a:ext cx="4387446" cy="1556"/>
            </a:xfrm>
            <a:prstGeom prst="straightConnector1">
              <a:avLst/>
            </a:prstGeom>
            <a:noFill/>
            <a:ln cap="flat" cmpd="sng" w="19050">
              <a:solidFill>
                <a:srgbClr val="FF9900"/>
              </a:solidFill>
              <a:prstDash val="dash"/>
              <a:round/>
              <a:headEnd len="med" w="med" type="stealth"/>
              <a:tailEnd len="sm" w="sm" type="none"/>
            </a:ln>
          </p:spPr>
        </p:cxnSp>
        <p:cxnSp>
          <p:nvCxnSpPr>
            <p:cNvPr id="1201" name="Google Shape;1201;p95"/>
            <p:cNvCxnSpPr/>
            <p:nvPr/>
          </p:nvCxnSpPr>
          <p:spPr>
            <a:xfrm flipH="1" rot="10800000">
              <a:off x="4001904" y="3749226"/>
              <a:ext cx="4408188" cy="1523729"/>
            </a:xfrm>
            <a:prstGeom prst="bentConnector3">
              <a:avLst>
                <a:gd fmla="val 85580" name="adj1"/>
              </a:avLst>
            </a:prstGeom>
            <a:noFill/>
            <a:ln cap="flat" cmpd="sng" w="19050">
              <a:solidFill>
                <a:srgbClr val="FF9900"/>
              </a:solidFill>
              <a:prstDash val="dash"/>
              <a:round/>
              <a:headEnd len="med" w="med" type="stealth"/>
              <a:tailEnd len="sm" w="sm" type="none"/>
            </a:ln>
          </p:spPr>
        </p:cxnSp>
        <p:pic>
          <p:nvPicPr>
            <p:cNvPr id="1202" name="Google Shape;1202;p95"/>
            <p:cNvPicPr preferRelativeResize="0"/>
            <p:nvPr/>
          </p:nvPicPr>
          <p:blipFill rotWithShape="1">
            <a:blip r:embed="rId5">
              <a:alphaModFix/>
            </a:blip>
            <a:srcRect b="0" l="0" r="0" t="0"/>
            <a:stretch/>
          </p:blipFill>
          <p:spPr>
            <a:xfrm>
              <a:off x="4845094" y="2832880"/>
              <a:ext cx="457200" cy="457200"/>
            </a:xfrm>
            <a:prstGeom prst="rect">
              <a:avLst/>
            </a:prstGeom>
            <a:noFill/>
            <a:ln>
              <a:noFill/>
            </a:ln>
          </p:spPr>
        </p:pic>
        <p:sp>
          <p:nvSpPr>
            <p:cNvPr id="1203" name="Google Shape;1203;p95"/>
            <p:cNvSpPr txBox="1"/>
            <p:nvPr/>
          </p:nvSpPr>
          <p:spPr>
            <a:xfrm>
              <a:off x="5012422" y="2803449"/>
              <a:ext cx="176721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VPN connection 2</a:t>
              </a:r>
              <a:endParaRPr/>
            </a:p>
          </p:txBody>
        </p:sp>
        <p:pic>
          <p:nvPicPr>
            <p:cNvPr id="1204" name="Google Shape;1204;p95"/>
            <p:cNvPicPr preferRelativeResize="0"/>
            <p:nvPr/>
          </p:nvPicPr>
          <p:blipFill rotWithShape="1">
            <a:blip r:embed="rId5">
              <a:alphaModFix/>
            </a:blip>
            <a:srcRect b="0" l="0" r="0" t="0"/>
            <a:stretch/>
          </p:blipFill>
          <p:spPr>
            <a:xfrm>
              <a:off x="4814871" y="4648777"/>
              <a:ext cx="457200" cy="457200"/>
            </a:xfrm>
            <a:prstGeom prst="rect">
              <a:avLst/>
            </a:prstGeom>
            <a:noFill/>
            <a:ln>
              <a:noFill/>
            </a:ln>
          </p:spPr>
        </p:pic>
        <p:sp>
          <p:nvSpPr>
            <p:cNvPr id="1205" name="Google Shape;1205;p95"/>
            <p:cNvSpPr txBox="1"/>
            <p:nvPr/>
          </p:nvSpPr>
          <p:spPr>
            <a:xfrm>
              <a:off x="4982199" y="4619346"/>
              <a:ext cx="176721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VPN connection 3</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211" name="Google Shape;1211;p96"/>
          <p:cNvSpPr txBox="1"/>
          <p:nvPr>
            <p:ph type="title"/>
          </p:nvPr>
        </p:nvSpPr>
        <p:spPr>
          <a:xfrm>
            <a:off x="283411" y="236705"/>
            <a:ext cx="11392515"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Accelerating Site-to-site VPN connections</a:t>
            </a:r>
            <a:endParaRPr/>
          </a:p>
        </p:txBody>
      </p:sp>
      <p:grpSp>
        <p:nvGrpSpPr>
          <p:cNvPr descr="On-premises network connected to a VPC through a customer gateway, AWS Global Accelerator, and a transit gateway. See details in the notes.&#10;" id="1212" name="Google Shape;1212;p96"/>
          <p:cNvGrpSpPr/>
          <p:nvPr/>
        </p:nvGrpSpPr>
        <p:grpSpPr>
          <a:xfrm>
            <a:off x="712355" y="1454456"/>
            <a:ext cx="10955389" cy="4251184"/>
            <a:chOff x="712355" y="1454456"/>
            <a:chExt cx="10955389" cy="4251184"/>
          </a:xfrm>
        </p:grpSpPr>
        <p:sp>
          <p:nvSpPr>
            <p:cNvPr id="1213" name="Google Shape;1213;p96"/>
            <p:cNvSpPr/>
            <p:nvPr/>
          </p:nvSpPr>
          <p:spPr>
            <a:xfrm>
              <a:off x="712355" y="3158115"/>
              <a:ext cx="1879075" cy="1497156"/>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a:t>
              </a:r>
              <a:endParaRPr/>
            </a:p>
          </p:txBody>
        </p:sp>
        <p:pic>
          <p:nvPicPr>
            <p:cNvPr id="1214" name="Google Shape;1214;p96"/>
            <p:cNvPicPr preferRelativeResize="0"/>
            <p:nvPr/>
          </p:nvPicPr>
          <p:blipFill rotWithShape="1">
            <a:blip r:embed="rId3">
              <a:alphaModFix/>
            </a:blip>
            <a:srcRect b="0" l="0" r="0" t="0"/>
            <a:stretch/>
          </p:blipFill>
          <p:spPr>
            <a:xfrm>
              <a:off x="712355" y="3158115"/>
              <a:ext cx="328327" cy="328327"/>
            </a:xfrm>
            <a:prstGeom prst="rect">
              <a:avLst/>
            </a:prstGeom>
            <a:noFill/>
            <a:ln>
              <a:noFill/>
            </a:ln>
          </p:spPr>
        </p:pic>
        <p:sp>
          <p:nvSpPr>
            <p:cNvPr id="1215" name="Google Shape;1215;p96"/>
            <p:cNvSpPr/>
            <p:nvPr/>
          </p:nvSpPr>
          <p:spPr>
            <a:xfrm>
              <a:off x="2475711" y="3429000"/>
              <a:ext cx="145051" cy="11382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216" name="Google Shape;1216;p96"/>
            <p:cNvSpPr txBox="1"/>
            <p:nvPr/>
          </p:nvSpPr>
          <p:spPr>
            <a:xfrm>
              <a:off x="1757151" y="3960013"/>
              <a:ext cx="15113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gateway </a:t>
              </a:r>
              <a:endParaRPr/>
            </a:p>
          </p:txBody>
        </p:sp>
        <p:pic>
          <p:nvPicPr>
            <p:cNvPr id="1217" name="Google Shape;1217;p96"/>
            <p:cNvPicPr preferRelativeResize="0"/>
            <p:nvPr/>
          </p:nvPicPr>
          <p:blipFill rotWithShape="1">
            <a:blip r:embed="rId4">
              <a:alphaModFix/>
            </a:blip>
            <a:srcRect b="0" l="0" r="0" t="0"/>
            <a:stretch/>
          </p:blipFill>
          <p:spPr>
            <a:xfrm>
              <a:off x="2294069" y="3524084"/>
              <a:ext cx="476092" cy="476092"/>
            </a:xfrm>
            <a:prstGeom prst="rect">
              <a:avLst/>
            </a:prstGeom>
            <a:noFill/>
            <a:ln>
              <a:noFill/>
            </a:ln>
          </p:spPr>
        </p:pic>
        <p:cxnSp>
          <p:nvCxnSpPr>
            <p:cNvPr id="1218" name="Google Shape;1218;p96"/>
            <p:cNvCxnSpPr>
              <a:stCxn id="1217" idx="3"/>
              <a:endCxn id="1219" idx="1"/>
            </p:cNvCxnSpPr>
            <p:nvPr/>
          </p:nvCxnSpPr>
          <p:spPr>
            <a:xfrm>
              <a:off x="2770161" y="3762130"/>
              <a:ext cx="2061300" cy="153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220" name="Google Shape;1220;p96"/>
            <p:cNvPicPr preferRelativeResize="0"/>
            <p:nvPr/>
          </p:nvPicPr>
          <p:blipFill rotWithShape="1">
            <a:blip r:embed="rId5">
              <a:alphaModFix/>
            </a:blip>
            <a:srcRect b="0" l="0" r="0" t="0"/>
            <a:stretch/>
          </p:blipFill>
          <p:spPr>
            <a:xfrm>
              <a:off x="3475371" y="3254543"/>
              <a:ext cx="457200" cy="457200"/>
            </a:xfrm>
            <a:prstGeom prst="rect">
              <a:avLst/>
            </a:prstGeom>
            <a:noFill/>
            <a:ln>
              <a:noFill/>
            </a:ln>
          </p:spPr>
        </p:pic>
        <p:sp>
          <p:nvSpPr>
            <p:cNvPr id="1221" name="Google Shape;1221;p96"/>
            <p:cNvSpPr txBox="1"/>
            <p:nvPr/>
          </p:nvSpPr>
          <p:spPr>
            <a:xfrm>
              <a:off x="2850733" y="3721946"/>
              <a:ext cx="176721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VPN connection </a:t>
              </a:r>
              <a:endParaRPr/>
            </a:p>
          </p:txBody>
        </p:sp>
        <p:sp>
          <p:nvSpPr>
            <p:cNvPr id="1222" name="Google Shape;1222;p96"/>
            <p:cNvSpPr/>
            <p:nvPr/>
          </p:nvSpPr>
          <p:spPr>
            <a:xfrm>
              <a:off x="4384118" y="1454456"/>
              <a:ext cx="7283626" cy="4251184"/>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Cloud</a:t>
              </a:r>
              <a:endParaRPr/>
            </a:p>
          </p:txBody>
        </p:sp>
        <p:pic>
          <p:nvPicPr>
            <p:cNvPr id="1223" name="Google Shape;1223;p96"/>
            <p:cNvPicPr preferRelativeResize="0"/>
            <p:nvPr/>
          </p:nvPicPr>
          <p:blipFill rotWithShape="1">
            <a:blip r:embed="rId6">
              <a:alphaModFix/>
            </a:blip>
            <a:srcRect b="0" l="0" r="0" t="0"/>
            <a:stretch/>
          </p:blipFill>
          <p:spPr>
            <a:xfrm>
              <a:off x="4383132" y="1454456"/>
              <a:ext cx="320815" cy="320815"/>
            </a:xfrm>
            <a:prstGeom prst="rect">
              <a:avLst/>
            </a:prstGeom>
            <a:noFill/>
            <a:ln>
              <a:noFill/>
            </a:ln>
          </p:spPr>
        </p:pic>
        <p:sp>
          <p:nvSpPr>
            <p:cNvPr id="1224" name="Google Shape;1224;p96"/>
            <p:cNvSpPr/>
            <p:nvPr/>
          </p:nvSpPr>
          <p:spPr>
            <a:xfrm>
              <a:off x="4479314" y="2287397"/>
              <a:ext cx="1522754" cy="3243123"/>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Edge location</a:t>
              </a:r>
              <a:endParaRPr/>
            </a:p>
          </p:txBody>
        </p:sp>
        <p:pic>
          <p:nvPicPr>
            <p:cNvPr id="1219" name="Google Shape;1219;p96"/>
            <p:cNvPicPr preferRelativeResize="0"/>
            <p:nvPr/>
          </p:nvPicPr>
          <p:blipFill rotWithShape="1">
            <a:blip r:embed="rId7">
              <a:alphaModFix/>
            </a:blip>
            <a:srcRect b="0" l="0" r="0" t="0"/>
            <a:stretch/>
          </p:blipFill>
          <p:spPr>
            <a:xfrm>
              <a:off x="4831598" y="3396323"/>
              <a:ext cx="762000" cy="762000"/>
            </a:xfrm>
            <a:prstGeom prst="rect">
              <a:avLst/>
            </a:prstGeom>
            <a:noFill/>
            <a:ln>
              <a:noFill/>
            </a:ln>
          </p:spPr>
        </p:pic>
        <p:sp>
          <p:nvSpPr>
            <p:cNvPr id="1225" name="Google Shape;1225;p96"/>
            <p:cNvSpPr txBox="1"/>
            <p:nvPr/>
          </p:nvSpPr>
          <p:spPr>
            <a:xfrm>
              <a:off x="4487065" y="4198507"/>
              <a:ext cx="15652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Global Accelerator</a:t>
              </a:r>
              <a:endParaRPr/>
            </a:p>
          </p:txBody>
        </p:sp>
        <p:cxnSp>
          <p:nvCxnSpPr>
            <p:cNvPr id="1226" name="Google Shape;1226;p96"/>
            <p:cNvCxnSpPr>
              <a:stCxn id="1227" idx="3"/>
              <a:endCxn id="1228" idx="1"/>
            </p:cNvCxnSpPr>
            <p:nvPr/>
          </p:nvCxnSpPr>
          <p:spPr>
            <a:xfrm flipH="1" rot="10800000">
              <a:off x="6931836" y="3779192"/>
              <a:ext cx="798900" cy="6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229" name="Google Shape;1229;p96"/>
            <p:cNvSpPr/>
            <p:nvPr/>
          </p:nvSpPr>
          <p:spPr>
            <a:xfrm>
              <a:off x="6113598" y="2283667"/>
              <a:ext cx="5382560" cy="3246854"/>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Region </a:t>
              </a:r>
              <a:endParaRPr/>
            </a:p>
          </p:txBody>
        </p:sp>
        <p:pic>
          <p:nvPicPr>
            <p:cNvPr id="1230" name="Google Shape;1230;p96"/>
            <p:cNvPicPr preferRelativeResize="0"/>
            <p:nvPr/>
          </p:nvPicPr>
          <p:blipFill rotWithShape="1">
            <a:blip r:embed="rId8">
              <a:alphaModFix/>
            </a:blip>
            <a:srcRect b="0" l="0" r="0" t="0"/>
            <a:stretch/>
          </p:blipFill>
          <p:spPr>
            <a:xfrm>
              <a:off x="6113598" y="2283667"/>
              <a:ext cx="315786" cy="315785"/>
            </a:xfrm>
            <a:prstGeom prst="rect">
              <a:avLst/>
            </a:prstGeom>
            <a:noFill/>
            <a:ln>
              <a:noFill/>
            </a:ln>
          </p:spPr>
        </p:pic>
        <p:pic>
          <p:nvPicPr>
            <p:cNvPr id="1228" name="Google Shape;1228;p96"/>
            <p:cNvPicPr preferRelativeResize="0"/>
            <p:nvPr/>
          </p:nvPicPr>
          <p:blipFill rotWithShape="1">
            <a:blip r:embed="rId9">
              <a:alphaModFix/>
            </a:blip>
            <a:srcRect b="0" l="0" r="0" t="0"/>
            <a:stretch/>
          </p:blipFill>
          <p:spPr>
            <a:xfrm>
              <a:off x="7730803" y="3398141"/>
              <a:ext cx="762000" cy="762000"/>
            </a:xfrm>
            <a:prstGeom prst="rect">
              <a:avLst/>
            </a:prstGeom>
            <a:noFill/>
            <a:ln>
              <a:noFill/>
            </a:ln>
          </p:spPr>
        </p:pic>
        <p:sp>
          <p:nvSpPr>
            <p:cNvPr id="1231" name="Google Shape;1231;p96"/>
            <p:cNvSpPr txBox="1"/>
            <p:nvPr/>
          </p:nvSpPr>
          <p:spPr>
            <a:xfrm>
              <a:off x="7350426" y="4191848"/>
              <a:ext cx="152275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Gateway</a:t>
              </a:r>
              <a:endParaRPr/>
            </a:p>
          </p:txBody>
        </p:sp>
        <p:cxnSp>
          <p:nvCxnSpPr>
            <p:cNvPr id="1232" name="Google Shape;1232;p96"/>
            <p:cNvCxnSpPr>
              <a:stCxn id="1228" idx="3"/>
              <a:endCxn id="1233" idx="1"/>
            </p:cNvCxnSpPr>
            <p:nvPr/>
          </p:nvCxnSpPr>
          <p:spPr>
            <a:xfrm>
              <a:off x="8492803" y="3779141"/>
              <a:ext cx="951600" cy="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233" name="Google Shape;1233;p96"/>
            <p:cNvPicPr preferRelativeResize="0"/>
            <p:nvPr/>
          </p:nvPicPr>
          <p:blipFill rotWithShape="1">
            <a:blip r:embed="rId10">
              <a:alphaModFix/>
            </a:blip>
            <a:srcRect b="0" l="0" r="0" t="0"/>
            <a:stretch/>
          </p:blipFill>
          <p:spPr>
            <a:xfrm>
              <a:off x="9444541" y="3551335"/>
              <a:ext cx="457200" cy="457200"/>
            </a:xfrm>
            <a:prstGeom prst="rect">
              <a:avLst/>
            </a:prstGeom>
            <a:noFill/>
            <a:ln>
              <a:noFill/>
            </a:ln>
          </p:spPr>
        </p:pic>
        <p:sp>
          <p:nvSpPr>
            <p:cNvPr id="1234" name="Google Shape;1234;p96"/>
            <p:cNvSpPr txBox="1"/>
            <p:nvPr/>
          </p:nvSpPr>
          <p:spPr>
            <a:xfrm>
              <a:off x="8901892" y="4028270"/>
              <a:ext cx="152275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gateway VPC attachment</a:t>
              </a:r>
              <a:endParaRPr/>
            </a:p>
          </p:txBody>
        </p:sp>
        <p:cxnSp>
          <p:nvCxnSpPr>
            <p:cNvPr id="1235" name="Google Shape;1235;p96"/>
            <p:cNvCxnSpPr>
              <a:stCxn id="1233" idx="3"/>
              <a:endCxn id="1236" idx="1"/>
            </p:cNvCxnSpPr>
            <p:nvPr/>
          </p:nvCxnSpPr>
          <p:spPr>
            <a:xfrm flipH="1" rot="10800000">
              <a:off x="9901741" y="3777235"/>
              <a:ext cx="477600" cy="27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236" name="Google Shape;1236;p96"/>
            <p:cNvSpPr/>
            <p:nvPr/>
          </p:nvSpPr>
          <p:spPr>
            <a:xfrm>
              <a:off x="10379388" y="2886986"/>
              <a:ext cx="1009860" cy="1780673"/>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t>
              </a:r>
              <a:endParaRPr/>
            </a:p>
          </p:txBody>
        </p:sp>
        <p:pic>
          <p:nvPicPr>
            <p:cNvPr id="1237" name="Google Shape;1237;p96"/>
            <p:cNvPicPr preferRelativeResize="0"/>
            <p:nvPr/>
          </p:nvPicPr>
          <p:blipFill rotWithShape="1">
            <a:blip r:embed="rId11">
              <a:alphaModFix/>
            </a:blip>
            <a:srcRect b="0" l="0" r="0" t="0"/>
            <a:stretch/>
          </p:blipFill>
          <p:spPr>
            <a:xfrm>
              <a:off x="10379388" y="2886986"/>
              <a:ext cx="319699" cy="319699"/>
            </a:xfrm>
            <a:prstGeom prst="rect">
              <a:avLst/>
            </a:prstGeom>
            <a:noFill/>
            <a:ln>
              <a:noFill/>
            </a:ln>
          </p:spPr>
        </p:pic>
        <p:pic>
          <p:nvPicPr>
            <p:cNvPr id="1227" name="Google Shape;1227;p96"/>
            <p:cNvPicPr preferRelativeResize="0"/>
            <p:nvPr/>
          </p:nvPicPr>
          <p:blipFill rotWithShape="1">
            <a:blip r:embed="rId10">
              <a:alphaModFix/>
            </a:blip>
            <a:srcRect b="0" l="0" r="0" t="0"/>
            <a:stretch/>
          </p:blipFill>
          <p:spPr>
            <a:xfrm>
              <a:off x="6474636" y="3551192"/>
              <a:ext cx="457200" cy="457200"/>
            </a:xfrm>
            <a:prstGeom prst="rect">
              <a:avLst/>
            </a:prstGeom>
            <a:noFill/>
            <a:ln>
              <a:noFill/>
            </a:ln>
          </p:spPr>
        </p:pic>
        <p:sp>
          <p:nvSpPr>
            <p:cNvPr id="1238" name="Google Shape;1238;p96"/>
            <p:cNvSpPr txBox="1"/>
            <p:nvPr/>
          </p:nvSpPr>
          <p:spPr>
            <a:xfrm>
              <a:off x="6018125" y="4048005"/>
              <a:ext cx="152275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gateway VPN attachment</a:t>
              </a:r>
              <a:endParaRPr/>
            </a:p>
          </p:txBody>
        </p:sp>
        <p:cxnSp>
          <p:nvCxnSpPr>
            <p:cNvPr id="1239" name="Google Shape;1239;p96"/>
            <p:cNvCxnSpPr>
              <a:stCxn id="1219" idx="3"/>
              <a:endCxn id="1227" idx="1"/>
            </p:cNvCxnSpPr>
            <p:nvPr/>
          </p:nvCxnSpPr>
          <p:spPr>
            <a:xfrm>
              <a:off x="5593598" y="3777323"/>
              <a:ext cx="881100" cy="24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245" name="Google Shape;1245;p97"/>
          <p:cNvSpPr txBox="1"/>
          <p:nvPr>
            <p:ph type="title"/>
          </p:nvPr>
        </p:nvSpPr>
        <p:spPr>
          <a:xfrm>
            <a:off x="365760" y="70526"/>
            <a:ext cx="11466576" cy="518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Font typeface="Play"/>
              <a:buNone/>
            </a:pPr>
            <a:r>
              <a:rPr lang="en-US" sz="2800">
                <a:latin typeface="Play"/>
                <a:ea typeface="Play"/>
                <a:cs typeface="Play"/>
                <a:sym typeface="Play"/>
              </a:rPr>
              <a:t>Isolating VPCs with full VPN access by using Transit Gateway</a:t>
            </a:r>
            <a:endParaRPr/>
          </a:p>
        </p:txBody>
      </p:sp>
      <p:grpSp>
        <p:nvGrpSpPr>
          <p:cNvPr id="1246" name="Google Shape;1246;p97"/>
          <p:cNvGrpSpPr/>
          <p:nvPr/>
        </p:nvGrpSpPr>
        <p:grpSpPr>
          <a:xfrm>
            <a:off x="442899" y="741940"/>
            <a:ext cx="11013605" cy="3972918"/>
            <a:chOff x="442899" y="741940"/>
            <a:chExt cx="11013605" cy="3972918"/>
          </a:xfrm>
        </p:grpSpPr>
        <p:sp>
          <p:nvSpPr>
            <p:cNvPr id="1247" name="Google Shape;1247;p97"/>
            <p:cNvSpPr/>
            <p:nvPr/>
          </p:nvSpPr>
          <p:spPr>
            <a:xfrm>
              <a:off x="9494855" y="1242047"/>
              <a:ext cx="1789371" cy="107873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1: 10.1.0.0/16</a:t>
              </a:r>
              <a:endParaRPr/>
            </a:p>
          </p:txBody>
        </p:sp>
        <p:pic>
          <p:nvPicPr>
            <p:cNvPr id="1248" name="Google Shape;1248;p97"/>
            <p:cNvPicPr preferRelativeResize="0"/>
            <p:nvPr/>
          </p:nvPicPr>
          <p:blipFill rotWithShape="1">
            <a:blip r:embed="rId3">
              <a:alphaModFix/>
            </a:blip>
            <a:srcRect b="0" l="0" r="0" t="0"/>
            <a:stretch/>
          </p:blipFill>
          <p:spPr>
            <a:xfrm>
              <a:off x="9494855" y="1237851"/>
              <a:ext cx="381000" cy="381000"/>
            </a:xfrm>
            <a:prstGeom prst="rect">
              <a:avLst/>
            </a:prstGeom>
            <a:noFill/>
            <a:ln>
              <a:noFill/>
            </a:ln>
          </p:spPr>
        </p:pic>
        <p:cxnSp>
          <p:nvCxnSpPr>
            <p:cNvPr id="1249" name="Google Shape;1249;p97"/>
            <p:cNvCxnSpPr>
              <a:stCxn id="1247" idx="1"/>
              <a:endCxn id="1250" idx="3"/>
            </p:cNvCxnSpPr>
            <p:nvPr/>
          </p:nvCxnSpPr>
          <p:spPr>
            <a:xfrm rot="10800000">
              <a:off x="8298455" y="1777213"/>
              <a:ext cx="1196400" cy="42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250" name="Google Shape;1250;p97"/>
            <p:cNvPicPr preferRelativeResize="0"/>
            <p:nvPr/>
          </p:nvPicPr>
          <p:blipFill rotWithShape="1">
            <a:blip r:embed="rId4">
              <a:alphaModFix/>
            </a:blip>
            <a:srcRect b="0" l="0" r="0" t="0"/>
            <a:stretch/>
          </p:blipFill>
          <p:spPr>
            <a:xfrm>
              <a:off x="7841171" y="1548617"/>
              <a:ext cx="457200" cy="457200"/>
            </a:xfrm>
            <a:prstGeom prst="rect">
              <a:avLst/>
            </a:prstGeom>
            <a:noFill/>
            <a:ln>
              <a:noFill/>
            </a:ln>
          </p:spPr>
        </p:pic>
        <p:sp>
          <p:nvSpPr>
            <p:cNvPr id="1251" name="Google Shape;1251;p97"/>
            <p:cNvSpPr txBox="1"/>
            <p:nvPr/>
          </p:nvSpPr>
          <p:spPr>
            <a:xfrm>
              <a:off x="7220478" y="1903545"/>
              <a:ext cx="190832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gateway</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attachment VPC 1</a:t>
              </a:r>
              <a:endParaRPr/>
            </a:p>
          </p:txBody>
        </p:sp>
        <p:cxnSp>
          <p:nvCxnSpPr>
            <p:cNvPr id="1252" name="Google Shape;1252;p97"/>
            <p:cNvCxnSpPr>
              <a:stCxn id="1250" idx="1"/>
              <a:endCxn id="1253" idx="0"/>
            </p:cNvCxnSpPr>
            <p:nvPr/>
          </p:nvCxnSpPr>
          <p:spPr>
            <a:xfrm flipH="1">
              <a:off x="6602471" y="1777217"/>
              <a:ext cx="1238700" cy="5022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253" name="Google Shape;1253;p97"/>
            <p:cNvPicPr preferRelativeResize="0"/>
            <p:nvPr/>
          </p:nvPicPr>
          <p:blipFill rotWithShape="1">
            <a:blip r:embed="rId5">
              <a:alphaModFix/>
            </a:blip>
            <a:srcRect b="0" l="0" r="0" t="0"/>
            <a:stretch/>
          </p:blipFill>
          <p:spPr>
            <a:xfrm>
              <a:off x="6116416" y="2279452"/>
              <a:ext cx="972147" cy="972147"/>
            </a:xfrm>
            <a:prstGeom prst="rect">
              <a:avLst/>
            </a:prstGeom>
            <a:noFill/>
            <a:ln>
              <a:noFill/>
            </a:ln>
          </p:spPr>
        </p:pic>
        <p:sp>
          <p:nvSpPr>
            <p:cNvPr id="1254" name="Google Shape;1254;p97"/>
            <p:cNvSpPr txBox="1"/>
            <p:nvPr/>
          </p:nvSpPr>
          <p:spPr>
            <a:xfrm>
              <a:off x="5944207" y="3285855"/>
              <a:ext cx="13428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Gateway</a:t>
              </a:r>
              <a:endParaRPr/>
            </a:p>
          </p:txBody>
        </p:sp>
        <p:cxnSp>
          <p:nvCxnSpPr>
            <p:cNvPr id="1255" name="Google Shape;1255;p97"/>
            <p:cNvCxnSpPr>
              <a:stCxn id="1256" idx="0"/>
              <a:endCxn id="1253" idx="3"/>
            </p:cNvCxnSpPr>
            <p:nvPr/>
          </p:nvCxnSpPr>
          <p:spPr>
            <a:xfrm flipH="1" rot="5400000">
              <a:off x="7183260" y="2670880"/>
              <a:ext cx="773100" cy="9624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256" name="Google Shape;1256;p97"/>
            <p:cNvPicPr preferRelativeResize="0"/>
            <p:nvPr/>
          </p:nvPicPr>
          <p:blipFill rotWithShape="1">
            <a:blip r:embed="rId4">
              <a:alphaModFix/>
            </a:blip>
            <a:srcRect b="0" l="0" r="0" t="0"/>
            <a:stretch/>
          </p:blipFill>
          <p:spPr>
            <a:xfrm>
              <a:off x="7822410" y="3538630"/>
              <a:ext cx="457200" cy="457200"/>
            </a:xfrm>
            <a:prstGeom prst="rect">
              <a:avLst/>
            </a:prstGeom>
            <a:noFill/>
            <a:ln>
              <a:noFill/>
            </a:ln>
          </p:spPr>
        </p:pic>
        <p:sp>
          <p:nvSpPr>
            <p:cNvPr id="1257" name="Google Shape;1257;p97"/>
            <p:cNvSpPr txBox="1"/>
            <p:nvPr/>
          </p:nvSpPr>
          <p:spPr>
            <a:xfrm>
              <a:off x="7206691" y="3957505"/>
              <a:ext cx="190832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gateway</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attachment VPC 2</a:t>
              </a:r>
              <a:endParaRPr/>
            </a:p>
          </p:txBody>
        </p:sp>
        <p:cxnSp>
          <p:nvCxnSpPr>
            <p:cNvPr id="1258" name="Google Shape;1258;p97"/>
            <p:cNvCxnSpPr>
              <a:stCxn id="1259" idx="1"/>
              <a:endCxn id="1256" idx="3"/>
            </p:cNvCxnSpPr>
            <p:nvPr/>
          </p:nvCxnSpPr>
          <p:spPr>
            <a:xfrm flipH="1">
              <a:off x="8279555" y="3754078"/>
              <a:ext cx="1215300" cy="132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259" name="Google Shape;1259;p97"/>
            <p:cNvSpPr/>
            <p:nvPr/>
          </p:nvSpPr>
          <p:spPr>
            <a:xfrm>
              <a:off x="9494855" y="3214711"/>
              <a:ext cx="1789371" cy="1078733"/>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2: 10.2.0.0/16</a:t>
              </a:r>
              <a:endParaRPr/>
            </a:p>
          </p:txBody>
        </p:sp>
        <p:pic>
          <p:nvPicPr>
            <p:cNvPr id="1260" name="Google Shape;1260;p97"/>
            <p:cNvPicPr preferRelativeResize="0"/>
            <p:nvPr/>
          </p:nvPicPr>
          <p:blipFill rotWithShape="1">
            <a:blip r:embed="rId3">
              <a:alphaModFix/>
            </a:blip>
            <a:srcRect b="0" l="0" r="0" t="0"/>
            <a:stretch/>
          </p:blipFill>
          <p:spPr>
            <a:xfrm>
              <a:off x="9494855" y="3220327"/>
              <a:ext cx="381000" cy="381000"/>
            </a:xfrm>
            <a:prstGeom prst="rect">
              <a:avLst/>
            </a:prstGeom>
            <a:noFill/>
            <a:ln>
              <a:noFill/>
            </a:ln>
          </p:spPr>
        </p:pic>
        <p:sp>
          <p:nvSpPr>
            <p:cNvPr id="1261" name="Google Shape;1261;p97"/>
            <p:cNvSpPr/>
            <p:nvPr/>
          </p:nvSpPr>
          <p:spPr>
            <a:xfrm>
              <a:off x="442899" y="2434961"/>
              <a:ext cx="1879075" cy="1497156"/>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a:t>
              </a:r>
              <a:endParaRPr/>
            </a:p>
          </p:txBody>
        </p:sp>
        <p:pic>
          <p:nvPicPr>
            <p:cNvPr id="1262" name="Google Shape;1262;p97"/>
            <p:cNvPicPr preferRelativeResize="0"/>
            <p:nvPr/>
          </p:nvPicPr>
          <p:blipFill rotWithShape="1">
            <a:blip r:embed="rId6">
              <a:alphaModFix/>
            </a:blip>
            <a:srcRect b="0" l="0" r="0" t="0"/>
            <a:stretch/>
          </p:blipFill>
          <p:spPr>
            <a:xfrm>
              <a:off x="452855" y="2429542"/>
              <a:ext cx="328327" cy="328327"/>
            </a:xfrm>
            <a:prstGeom prst="rect">
              <a:avLst/>
            </a:prstGeom>
            <a:noFill/>
            <a:ln>
              <a:noFill/>
            </a:ln>
          </p:spPr>
        </p:pic>
        <p:sp>
          <p:nvSpPr>
            <p:cNvPr id="1263" name="Google Shape;1263;p97"/>
            <p:cNvSpPr/>
            <p:nvPr/>
          </p:nvSpPr>
          <p:spPr>
            <a:xfrm>
              <a:off x="2248385" y="2536924"/>
              <a:ext cx="122171" cy="12303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264" name="Google Shape;1264;p97"/>
            <p:cNvSpPr txBox="1"/>
            <p:nvPr/>
          </p:nvSpPr>
          <p:spPr>
            <a:xfrm>
              <a:off x="1529824" y="2973493"/>
              <a:ext cx="1511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gateway</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10.99.99.0/24 </a:t>
              </a:r>
              <a:endParaRPr/>
            </a:p>
          </p:txBody>
        </p:sp>
        <p:pic>
          <p:nvPicPr>
            <p:cNvPr id="1265" name="Google Shape;1265;p97"/>
            <p:cNvPicPr preferRelativeResize="0"/>
            <p:nvPr/>
          </p:nvPicPr>
          <p:blipFill rotWithShape="1">
            <a:blip r:embed="rId7">
              <a:alphaModFix/>
            </a:blip>
            <a:srcRect b="0" l="0" r="0" t="0"/>
            <a:stretch/>
          </p:blipFill>
          <p:spPr>
            <a:xfrm>
              <a:off x="2066742" y="2537564"/>
              <a:ext cx="476092" cy="476092"/>
            </a:xfrm>
            <a:prstGeom prst="rect">
              <a:avLst/>
            </a:prstGeom>
            <a:noFill/>
            <a:ln>
              <a:noFill/>
            </a:ln>
          </p:spPr>
        </p:pic>
        <p:pic>
          <p:nvPicPr>
            <p:cNvPr id="1266" name="Google Shape;1266;p97"/>
            <p:cNvPicPr preferRelativeResize="0"/>
            <p:nvPr/>
          </p:nvPicPr>
          <p:blipFill rotWithShape="1">
            <a:blip r:embed="rId8">
              <a:alphaModFix/>
            </a:blip>
            <a:srcRect b="0" l="0" r="0" t="0"/>
            <a:stretch/>
          </p:blipFill>
          <p:spPr>
            <a:xfrm>
              <a:off x="3439185" y="2249778"/>
              <a:ext cx="457200" cy="457200"/>
            </a:xfrm>
            <a:prstGeom prst="rect">
              <a:avLst/>
            </a:prstGeom>
            <a:noFill/>
            <a:ln>
              <a:noFill/>
            </a:ln>
          </p:spPr>
        </p:pic>
        <p:sp>
          <p:nvSpPr>
            <p:cNvPr id="1267" name="Google Shape;1267;p97"/>
            <p:cNvSpPr txBox="1"/>
            <p:nvPr/>
          </p:nvSpPr>
          <p:spPr>
            <a:xfrm>
              <a:off x="2822495" y="2757869"/>
              <a:ext cx="176721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VPN connection </a:t>
              </a:r>
              <a:endParaRPr/>
            </a:p>
          </p:txBody>
        </p:sp>
        <p:pic>
          <p:nvPicPr>
            <p:cNvPr id="1268" name="Google Shape;1268;p97"/>
            <p:cNvPicPr preferRelativeResize="0"/>
            <p:nvPr/>
          </p:nvPicPr>
          <p:blipFill rotWithShape="1">
            <a:blip r:embed="rId4">
              <a:alphaModFix/>
            </a:blip>
            <a:srcRect b="0" l="0" r="0" t="0"/>
            <a:stretch/>
          </p:blipFill>
          <p:spPr>
            <a:xfrm>
              <a:off x="5021279" y="2536925"/>
              <a:ext cx="457200" cy="457200"/>
            </a:xfrm>
            <a:prstGeom prst="rect">
              <a:avLst/>
            </a:prstGeom>
            <a:noFill/>
            <a:ln>
              <a:noFill/>
            </a:ln>
          </p:spPr>
        </p:pic>
        <p:sp>
          <p:nvSpPr>
            <p:cNvPr id="1269" name="Google Shape;1269;p97"/>
            <p:cNvSpPr txBox="1"/>
            <p:nvPr/>
          </p:nvSpPr>
          <p:spPr>
            <a:xfrm>
              <a:off x="4564768" y="3033738"/>
              <a:ext cx="152275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gateway VPN attachment</a:t>
              </a:r>
              <a:endParaRPr/>
            </a:p>
          </p:txBody>
        </p:sp>
        <p:cxnSp>
          <p:nvCxnSpPr>
            <p:cNvPr id="1270" name="Google Shape;1270;p97"/>
            <p:cNvCxnSpPr>
              <a:stCxn id="1253" idx="1"/>
              <a:endCxn id="1268" idx="3"/>
            </p:cNvCxnSpPr>
            <p:nvPr/>
          </p:nvCxnSpPr>
          <p:spPr>
            <a:xfrm rot="10800000">
              <a:off x="5478616" y="2765526"/>
              <a:ext cx="6378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271" name="Google Shape;1271;p97"/>
            <p:cNvCxnSpPr>
              <a:stCxn id="1268" idx="1"/>
              <a:endCxn id="1265" idx="3"/>
            </p:cNvCxnSpPr>
            <p:nvPr/>
          </p:nvCxnSpPr>
          <p:spPr>
            <a:xfrm flipH="1">
              <a:off x="2542979" y="2765525"/>
              <a:ext cx="2478300" cy="102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272" name="Google Shape;1272;p97"/>
            <p:cNvSpPr/>
            <p:nvPr/>
          </p:nvSpPr>
          <p:spPr>
            <a:xfrm>
              <a:off x="4564768" y="741940"/>
              <a:ext cx="6891736" cy="3972918"/>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Region </a:t>
              </a:r>
              <a:endParaRPr/>
            </a:p>
          </p:txBody>
        </p:sp>
        <p:pic>
          <p:nvPicPr>
            <p:cNvPr id="1273" name="Google Shape;1273;p97"/>
            <p:cNvPicPr preferRelativeResize="0"/>
            <p:nvPr/>
          </p:nvPicPr>
          <p:blipFill rotWithShape="1">
            <a:blip r:embed="rId9">
              <a:alphaModFix/>
            </a:blip>
            <a:srcRect b="0" l="0" r="0" t="0"/>
            <a:stretch/>
          </p:blipFill>
          <p:spPr>
            <a:xfrm>
              <a:off x="4556780" y="741940"/>
              <a:ext cx="315786" cy="315785"/>
            </a:xfrm>
            <a:prstGeom prst="rect">
              <a:avLst/>
            </a:prstGeom>
            <a:noFill/>
            <a:ln>
              <a:noFill/>
            </a:ln>
          </p:spPr>
        </p:pic>
      </p:grpSp>
      <p:graphicFrame>
        <p:nvGraphicFramePr>
          <p:cNvPr id="1274" name="Google Shape;1274;p97"/>
          <p:cNvGraphicFramePr/>
          <p:nvPr/>
        </p:nvGraphicFramePr>
        <p:xfrm>
          <a:off x="428760" y="659437"/>
          <a:ext cx="3000000" cy="3000000"/>
        </p:xfrm>
        <a:graphic>
          <a:graphicData uri="http://schemas.openxmlformats.org/drawingml/2006/table">
            <a:tbl>
              <a:tblPr bandRow="1" firstRow="1">
                <a:noFill/>
                <a:tableStyleId>{BDD2D4A5-9C20-42CE-BA23-61375F253291}</a:tableStyleId>
              </a:tblPr>
              <a:tblGrid>
                <a:gridCol w="1307275"/>
                <a:gridCol w="2431175"/>
              </a:tblGrid>
              <a:tr h="390450">
                <a:tc gridSpan="2">
                  <a:txBody>
                    <a:bodyPr/>
                    <a:lstStyle/>
                    <a:p>
                      <a:pPr indent="0" lvl="0" marL="0" marR="0" rtl="0" algn="ctr">
                        <a:spcBef>
                          <a:spcPts val="0"/>
                        </a:spcBef>
                        <a:spcAft>
                          <a:spcPts val="0"/>
                        </a:spcAft>
                        <a:buNone/>
                      </a:pPr>
                      <a:r>
                        <a:rPr b="0" lang="en-US" sz="1600">
                          <a:solidFill>
                            <a:schemeClr val="lt1"/>
                          </a:solidFill>
                        </a:rPr>
                        <a:t>On-premises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10.X.0.0/16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t>local</a:t>
                      </a:r>
                      <a:endParaRPr sz="1600">
                        <a:latin typeface="Play"/>
                        <a:ea typeface="Play"/>
                        <a:cs typeface="Play"/>
                        <a:sym typeface="Play"/>
                      </a:endParaRPr>
                    </a:p>
                  </a:txBody>
                  <a:tcPr marT="45725" marB="45725" marR="91450" marL="91450" anchor="ctr"/>
                </a:tc>
              </a:tr>
              <a:tr h="367950">
                <a:tc>
                  <a:txBody>
                    <a:bodyPr/>
                    <a:lstStyle/>
                    <a:p>
                      <a:pPr indent="0" lvl="0" marL="0" marR="0" rtl="0" algn="l">
                        <a:spcBef>
                          <a:spcPts val="0"/>
                        </a:spcBef>
                        <a:spcAft>
                          <a:spcPts val="0"/>
                        </a:spcAft>
                        <a:buNone/>
                      </a:pPr>
                      <a:r>
                        <a:rPr lang="en-US" sz="1600">
                          <a:latin typeface="Play"/>
                          <a:ea typeface="Play"/>
                          <a:cs typeface="Play"/>
                          <a:sym typeface="Play"/>
                        </a:rPr>
                        <a:t>0.0.0.0/0</a:t>
                      </a:r>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ID</a:t>
                      </a:r>
                      <a:endParaRPr/>
                    </a:p>
                  </a:txBody>
                  <a:tcPr marT="45725" marB="45725" marR="91450" marL="91450" anchor="ctr"/>
                </a:tc>
              </a:tr>
            </a:tbl>
          </a:graphicData>
        </a:graphic>
      </p:graphicFrame>
      <p:graphicFrame>
        <p:nvGraphicFramePr>
          <p:cNvPr id="1275" name="Google Shape;1275;p97"/>
          <p:cNvGraphicFramePr/>
          <p:nvPr/>
        </p:nvGraphicFramePr>
        <p:xfrm>
          <a:off x="428760" y="4842165"/>
          <a:ext cx="3000000" cy="3000000"/>
        </p:xfrm>
        <a:graphic>
          <a:graphicData uri="http://schemas.openxmlformats.org/drawingml/2006/table">
            <a:tbl>
              <a:tblPr bandRow="1" firstRow="1">
                <a:noFill/>
                <a:tableStyleId>{BDD2D4A5-9C20-42CE-BA23-61375F253291}</a:tableStyleId>
              </a:tblPr>
              <a:tblGrid>
                <a:gridCol w="1543600"/>
                <a:gridCol w="3776725"/>
              </a:tblGrid>
              <a:tr h="165575">
                <a:tc gridSpan="2">
                  <a:txBody>
                    <a:bodyPr/>
                    <a:lstStyle/>
                    <a:p>
                      <a:pPr indent="0" lvl="0" marL="0" marR="0" rtl="0" algn="ctr">
                        <a:spcBef>
                          <a:spcPts val="0"/>
                        </a:spcBef>
                        <a:spcAft>
                          <a:spcPts val="0"/>
                        </a:spcAft>
                        <a:buNone/>
                      </a:pPr>
                      <a:r>
                        <a:rPr b="0" lang="en-US" sz="1600">
                          <a:solidFill>
                            <a:schemeClr val="lt1"/>
                          </a:solidFill>
                        </a:rPr>
                        <a:t>Transit gateway VPN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10.1.0.0/16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attachment VPC 1 ID</a:t>
                      </a:r>
                      <a:endParaRPr/>
                    </a:p>
                  </a:txBody>
                  <a:tcPr marT="45725" marB="45725" marR="91450" marL="91450" anchor="ctr"/>
                </a:tc>
              </a:tr>
              <a:tr h="367950">
                <a:tc>
                  <a:txBody>
                    <a:bodyPr/>
                    <a:lstStyle/>
                    <a:p>
                      <a:pPr indent="0" lvl="0" marL="0" marR="0" rtl="0" algn="l">
                        <a:spcBef>
                          <a:spcPts val="0"/>
                        </a:spcBef>
                        <a:spcAft>
                          <a:spcPts val="0"/>
                        </a:spcAft>
                        <a:buNone/>
                      </a:pPr>
                      <a:r>
                        <a:rPr lang="en-US" sz="1600"/>
                        <a:t>10.2.0.0/16</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attachment VPC 2 ID</a:t>
                      </a:r>
                      <a:endParaRPr/>
                    </a:p>
                  </a:txBody>
                  <a:tcPr marT="45725" marB="45725" marR="91450" marL="91450" anchor="ctr"/>
                </a:tc>
              </a:tr>
            </a:tbl>
          </a:graphicData>
        </a:graphic>
      </p:graphicFrame>
      <p:graphicFrame>
        <p:nvGraphicFramePr>
          <p:cNvPr id="1276" name="Google Shape;1276;p97"/>
          <p:cNvGraphicFramePr/>
          <p:nvPr/>
        </p:nvGraphicFramePr>
        <p:xfrm>
          <a:off x="6136168" y="4858090"/>
          <a:ext cx="3000000" cy="3000000"/>
        </p:xfrm>
        <a:graphic>
          <a:graphicData uri="http://schemas.openxmlformats.org/drawingml/2006/table">
            <a:tbl>
              <a:tblPr bandRow="1" firstRow="1">
                <a:noFill/>
                <a:tableStyleId>{BDD2D4A5-9C20-42CE-BA23-61375F253291}</a:tableStyleId>
              </a:tblPr>
              <a:tblGrid>
                <a:gridCol w="1543600"/>
                <a:gridCol w="3776725"/>
              </a:tblGrid>
              <a:tr h="203200">
                <a:tc gridSpan="2">
                  <a:txBody>
                    <a:bodyPr/>
                    <a:lstStyle/>
                    <a:p>
                      <a:pPr indent="0" lvl="0" marL="0" marR="0" rtl="0" algn="ctr">
                        <a:spcBef>
                          <a:spcPts val="0"/>
                        </a:spcBef>
                        <a:spcAft>
                          <a:spcPts val="0"/>
                        </a:spcAft>
                        <a:buNone/>
                      </a:pPr>
                      <a:r>
                        <a:rPr b="0" lang="en-US" sz="1600">
                          <a:solidFill>
                            <a:schemeClr val="lt1"/>
                          </a:solidFill>
                        </a:rPr>
                        <a:t>Transit gateway VPC route table</a:t>
                      </a:r>
                      <a:endParaRPr/>
                    </a:p>
                  </a:txBody>
                  <a:tcPr marT="37675" marB="37675" marR="75325" marL="150650" anchor="ctr"/>
                </a:tc>
                <a:tc hMerge="1"/>
              </a:tr>
              <a:tr h="390450">
                <a:tc>
                  <a:txBody>
                    <a:bodyPr/>
                    <a:lstStyle/>
                    <a:p>
                      <a:pPr indent="0" lvl="0" marL="0" marR="0" rtl="0" algn="l">
                        <a:spcBef>
                          <a:spcPts val="0"/>
                        </a:spcBef>
                        <a:spcAft>
                          <a:spcPts val="0"/>
                        </a:spcAft>
                        <a:buNone/>
                      </a:pPr>
                      <a:r>
                        <a:rPr lang="en-US" sz="1600">
                          <a:solidFill>
                            <a:schemeClr val="lt1"/>
                          </a:solidFill>
                        </a:rPr>
                        <a:t>Destination</a:t>
                      </a:r>
                      <a:endParaRPr b="0" sz="1600">
                        <a:solidFill>
                          <a:schemeClr val="lt1"/>
                        </a:solidFill>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600">
                          <a:solidFill>
                            <a:schemeClr val="lt1"/>
                          </a:solidFill>
                        </a:rPr>
                        <a:t>Target</a:t>
                      </a:r>
                      <a:endParaRPr b="1" sz="1600">
                        <a:solidFill>
                          <a:schemeClr val="lt1"/>
                        </a:solidFill>
                        <a:latin typeface="Play"/>
                        <a:ea typeface="Play"/>
                        <a:cs typeface="Play"/>
                        <a:sym typeface="Play"/>
                      </a:endParaRPr>
                    </a:p>
                  </a:txBody>
                  <a:tcPr marT="37675" marB="37675" marR="75325" marL="150650" anchor="ctr">
                    <a:solidFill>
                      <a:schemeClr val="accent1"/>
                    </a:solidFill>
                  </a:tcPr>
                </a:tc>
              </a:tr>
              <a:tr h="367950">
                <a:tc>
                  <a:txBody>
                    <a:bodyPr/>
                    <a:lstStyle/>
                    <a:p>
                      <a:pPr indent="0" lvl="0" marL="0" marR="0" rtl="0" algn="l">
                        <a:spcBef>
                          <a:spcPts val="0"/>
                        </a:spcBef>
                        <a:spcAft>
                          <a:spcPts val="0"/>
                        </a:spcAft>
                        <a:buNone/>
                      </a:pPr>
                      <a:r>
                        <a:rPr lang="en-US" sz="1600"/>
                        <a:t>10.99.99.0/24</a:t>
                      </a:r>
                      <a:endParaRPr sz="1600">
                        <a:latin typeface="Play"/>
                        <a:ea typeface="Play"/>
                        <a:cs typeface="Play"/>
                        <a:sym typeface="Play"/>
                      </a:endParaRPr>
                    </a:p>
                  </a:txBody>
                  <a:tcPr marT="45725" marB="45725" marR="91450" marL="91450" anchor="ctr"/>
                </a:tc>
                <a:tc>
                  <a:txBody>
                    <a:bodyPr/>
                    <a:lstStyle/>
                    <a:p>
                      <a:pPr indent="0" lvl="0" marL="0" marR="0" rtl="0" algn="l">
                        <a:spcBef>
                          <a:spcPts val="0"/>
                        </a:spcBef>
                        <a:spcAft>
                          <a:spcPts val="0"/>
                        </a:spcAft>
                        <a:buNone/>
                      </a:pPr>
                      <a:r>
                        <a:rPr lang="en-US" sz="1600">
                          <a:latin typeface="Play"/>
                          <a:ea typeface="Play"/>
                          <a:cs typeface="Play"/>
                          <a:sym typeface="Play"/>
                        </a:rPr>
                        <a:t>Transit gateway VPN attachment ID</a:t>
                      </a:r>
                      <a:endParaRPr/>
                    </a:p>
                  </a:txBody>
                  <a:tcPr marT="45725" marB="45725" marR="91450" marL="91450" anchor="ct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282" name="Google Shape;1282;p9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Connecting to your remote network with Site-to-Site VPN</a:t>
            </a:r>
            <a:endParaRPr/>
          </a:p>
        </p:txBody>
      </p:sp>
      <p:sp>
        <p:nvSpPr>
          <p:cNvPr id="1283" name="Google Shape;1283;p9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Site-to-Site VPN creates a secure connection between an on-premises customer gateway and an AWS virtual private gateway (or transit gateway) for VPC access.</a:t>
            </a:r>
            <a:endParaRPr/>
          </a:p>
          <a:p>
            <a:pPr indent="-228600" lvl="0" marL="228600" rtl="0" algn="l">
              <a:lnSpc>
                <a:spcPct val="100000"/>
              </a:lnSpc>
              <a:spcBef>
                <a:spcPts val="1200"/>
              </a:spcBef>
              <a:spcAft>
                <a:spcPts val="0"/>
              </a:spcAft>
              <a:buClr>
                <a:srgbClr val="232F3E"/>
              </a:buClr>
              <a:buSzPts val="2800"/>
              <a:buChar char="•"/>
            </a:pPr>
            <a:r>
              <a:rPr lang="en-US"/>
              <a:t>You can connect multiple on-premises networks to a single virtual private gateway.</a:t>
            </a:r>
            <a:endParaRPr/>
          </a:p>
          <a:p>
            <a:pPr indent="-228600" lvl="0" marL="228600" rtl="0" algn="l">
              <a:lnSpc>
                <a:spcPct val="100000"/>
              </a:lnSpc>
              <a:spcBef>
                <a:spcPts val="1200"/>
              </a:spcBef>
              <a:spcAft>
                <a:spcPts val="0"/>
              </a:spcAft>
              <a:buClr>
                <a:srgbClr val="232F3E"/>
              </a:buClr>
              <a:buSzPts val="2800"/>
              <a:buChar char="•"/>
            </a:pPr>
            <a:r>
              <a:rPr lang="en-US"/>
              <a:t>Use Global Accelerator to accelerate Site-to-Site VPN connections.</a:t>
            </a:r>
            <a:endParaRPr/>
          </a:p>
          <a:p>
            <a:pPr indent="-228600" lvl="0" marL="228600" rtl="0" algn="l">
              <a:lnSpc>
                <a:spcPct val="100000"/>
              </a:lnSpc>
              <a:spcBef>
                <a:spcPts val="1200"/>
              </a:spcBef>
              <a:spcAft>
                <a:spcPts val="0"/>
              </a:spcAft>
              <a:buClr>
                <a:srgbClr val="232F3E"/>
              </a:buClr>
              <a:buSzPts val="2800"/>
              <a:buChar char="•"/>
            </a:pPr>
            <a:r>
              <a:rPr lang="en-US"/>
              <a:t>Configure multiple Transit Gateway routing tables to isolate VPCs to provide full VPN access.</a:t>
            </a:r>
            <a:endParaRPr/>
          </a:p>
        </p:txBody>
      </p:sp>
      <p:pic>
        <p:nvPicPr>
          <p:cNvPr id="1284" name="Google Shape;1284;p98"/>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290" name="Google Shape;1290;p9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Connecting to your remote network with AWS Direct Connect</a:t>
            </a:r>
            <a:endParaRPr/>
          </a:p>
        </p:txBody>
      </p:sp>
      <p:sp>
        <p:nvSpPr>
          <p:cNvPr id="1291" name="Google Shape;1291;p99"/>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Connecting Networks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596" name="Google Shape;596;p6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597" name="Google Shape;597;p64"/>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Presentation sections</a:t>
            </a:r>
            <a:endParaRPr/>
          </a:p>
          <a:p>
            <a:pPr indent="-228600" lvl="1" marL="457200" rtl="0" algn="l">
              <a:lnSpc>
                <a:spcPct val="100000"/>
              </a:lnSpc>
              <a:spcBef>
                <a:spcPts val="1200"/>
              </a:spcBef>
              <a:spcAft>
                <a:spcPts val="0"/>
              </a:spcAft>
              <a:buClr>
                <a:srgbClr val="232F3E"/>
              </a:buClr>
              <a:buSzPts val="2000"/>
              <a:buChar char="•"/>
            </a:pPr>
            <a:r>
              <a:rPr lang="en-US" sz="2000"/>
              <a:t>Scaling your VPC network with AWS Transit Gateway</a:t>
            </a:r>
            <a:endParaRPr/>
          </a:p>
          <a:p>
            <a:pPr indent="-228600" lvl="1" marL="457200" rtl="0" algn="l">
              <a:lnSpc>
                <a:spcPct val="100000"/>
              </a:lnSpc>
              <a:spcBef>
                <a:spcPts val="1200"/>
              </a:spcBef>
              <a:spcAft>
                <a:spcPts val="0"/>
              </a:spcAft>
              <a:buClr>
                <a:srgbClr val="232F3E"/>
              </a:buClr>
              <a:buSzPts val="2000"/>
              <a:buChar char="•"/>
            </a:pPr>
            <a:r>
              <a:rPr lang="en-US" sz="2000"/>
              <a:t>Connecting VPCs in AWS with VPC peering</a:t>
            </a:r>
            <a:endParaRPr/>
          </a:p>
          <a:p>
            <a:pPr indent="-228600" lvl="1" marL="457200" rtl="0" algn="l">
              <a:lnSpc>
                <a:spcPct val="100000"/>
              </a:lnSpc>
              <a:spcBef>
                <a:spcPts val="1200"/>
              </a:spcBef>
              <a:spcAft>
                <a:spcPts val="0"/>
              </a:spcAft>
              <a:buClr>
                <a:srgbClr val="232F3E"/>
              </a:buClr>
              <a:buSzPts val="2000"/>
              <a:buChar char="•"/>
            </a:pPr>
            <a:r>
              <a:rPr lang="en-US" sz="2000"/>
              <a:t>Connecting to your remote network with AWS Site-to-Site VPN</a:t>
            </a:r>
            <a:endParaRPr/>
          </a:p>
          <a:p>
            <a:pPr indent="-228600" lvl="1" marL="457200" rtl="0" algn="l">
              <a:lnSpc>
                <a:spcPct val="100000"/>
              </a:lnSpc>
              <a:spcBef>
                <a:spcPts val="1200"/>
              </a:spcBef>
              <a:spcAft>
                <a:spcPts val="0"/>
              </a:spcAft>
              <a:buClr>
                <a:srgbClr val="232F3E"/>
              </a:buClr>
              <a:buSzPts val="2000"/>
              <a:buChar char="•"/>
            </a:pPr>
            <a:r>
              <a:rPr lang="en-US" sz="2000"/>
              <a:t>Connecting to your remote network with AWS Direct Connect</a:t>
            </a:r>
            <a:endParaRPr/>
          </a:p>
          <a:p>
            <a:pPr indent="-228600" lvl="1" marL="457200" rtl="0" algn="l">
              <a:lnSpc>
                <a:spcPct val="100000"/>
              </a:lnSpc>
              <a:spcBef>
                <a:spcPts val="1200"/>
              </a:spcBef>
              <a:spcAft>
                <a:spcPts val="0"/>
              </a:spcAft>
              <a:buClr>
                <a:srgbClr val="232F3E"/>
              </a:buClr>
              <a:buSzPts val="2000"/>
              <a:buChar char="•"/>
            </a:pPr>
            <a:r>
              <a:rPr lang="en-US" sz="2000"/>
              <a:t>Applying AWS Well-Architected Framework to network connectivity</a:t>
            </a:r>
            <a:endParaRPr/>
          </a:p>
        </p:txBody>
      </p:sp>
      <p:sp>
        <p:nvSpPr>
          <p:cNvPr id="598" name="Google Shape;598;p64"/>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Activity</a:t>
            </a:r>
            <a:endParaRPr/>
          </a:p>
          <a:p>
            <a:pPr indent="-228600" lvl="0" marL="228600" rtl="0" algn="l">
              <a:lnSpc>
                <a:spcPct val="100000"/>
              </a:lnSpc>
              <a:spcBef>
                <a:spcPts val="1200"/>
              </a:spcBef>
              <a:spcAft>
                <a:spcPts val="0"/>
              </a:spcAft>
              <a:buClr>
                <a:srgbClr val="232F3E"/>
              </a:buClr>
              <a:buSzPts val="2000"/>
              <a:buChar char="•"/>
            </a:pPr>
            <a:r>
              <a:rPr lang="en-US" sz="2000"/>
              <a:t>Configure AWS Transit Gateway Routes</a:t>
            </a:r>
            <a:endParaRPr b="1" sz="2000"/>
          </a:p>
          <a:p>
            <a:pPr indent="0" lvl="0" marL="0" rtl="0" algn="l">
              <a:lnSpc>
                <a:spcPct val="100000"/>
              </a:lnSpc>
              <a:spcBef>
                <a:spcPts val="1200"/>
              </a:spcBef>
              <a:spcAft>
                <a:spcPts val="0"/>
              </a:spcAft>
              <a:buClr>
                <a:srgbClr val="232F3E"/>
              </a:buClr>
              <a:buSzPts val="2800"/>
              <a:buNone/>
            </a:pPr>
            <a:r>
              <a:rPr b="1" lang="en-US"/>
              <a:t>Knowledge checks</a:t>
            </a:r>
            <a:endParaRPr/>
          </a:p>
          <a:p>
            <a:pPr indent="-228600" lvl="0" marL="228600" rtl="0" algn="l">
              <a:lnSpc>
                <a:spcPct val="100000"/>
              </a:lnSpc>
              <a:spcBef>
                <a:spcPts val="1200"/>
              </a:spcBef>
              <a:spcAft>
                <a:spcPts val="0"/>
              </a:spcAft>
              <a:buClr>
                <a:srgbClr val="232F3E"/>
              </a:buClr>
              <a:buSzPts val="2000"/>
              <a:buChar char="•"/>
            </a:pPr>
            <a:r>
              <a:rPr lang="en-US" sz="2000"/>
              <a:t>10-question knowledge check</a:t>
            </a:r>
            <a:endParaRPr/>
          </a:p>
          <a:p>
            <a:pPr indent="-228600" lvl="0" marL="228600" rtl="0" algn="l">
              <a:lnSpc>
                <a:spcPct val="100000"/>
              </a:lnSpc>
              <a:spcBef>
                <a:spcPts val="1200"/>
              </a:spcBef>
              <a:spcAft>
                <a:spcPts val="0"/>
              </a:spcAft>
              <a:buClr>
                <a:srgbClr val="232F3E"/>
              </a:buClr>
              <a:buSzPts val="2000"/>
              <a:buChar char="•"/>
            </a:pPr>
            <a:r>
              <a:rPr lang="en-US" sz="20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297" name="Google Shape;1297;p10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Direct Connect</a:t>
            </a:r>
            <a:endParaRPr/>
          </a:p>
        </p:txBody>
      </p:sp>
      <p:sp>
        <p:nvSpPr>
          <p:cNvPr id="1298" name="Google Shape;1298;p100"/>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Direct Connect</a:t>
            </a:r>
            <a:endParaRPr/>
          </a:p>
        </p:txBody>
      </p:sp>
      <p:sp>
        <p:nvSpPr>
          <p:cNvPr id="1299" name="Google Shape;1299;p100"/>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t>Is a dedicated, private, virtual local area network (VLAN) connection that extends on-premises network to include AWS resources</a:t>
            </a:r>
            <a:endParaRPr/>
          </a:p>
          <a:p>
            <a:pPr indent="-228600" lvl="0" marL="228600" rtl="0" algn="l">
              <a:lnSpc>
                <a:spcPct val="100000"/>
              </a:lnSpc>
              <a:spcBef>
                <a:spcPts val="1200"/>
              </a:spcBef>
              <a:spcAft>
                <a:spcPts val="0"/>
              </a:spcAft>
              <a:buClr>
                <a:srgbClr val="232F3E"/>
              </a:buClr>
              <a:buSzPts val="3200"/>
              <a:buChar char="•"/>
            </a:pPr>
            <a:r>
              <a:rPr lang="en-US"/>
              <a:t>Provides a consistent network experience with predictable performance and increased bandwidth and throughput</a:t>
            </a:r>
            <a:endParaRPr/>
          </a:p>
          <a:p>
            <a:pPr indent="-25400" lvl="0" marL="228600" rtl="0" algn="l">
              <a:lnSpc>
                <a:spcPct val="100000"/>
              </a:lnSpc>
              <a:spcBef>
                <a:spcPts val="1200"/>
              </a:spcBef>
              <a:spcAft>
                <a:spcPts val="0"/>
              </a:spcAft>
              <a:buClr>
                <a:srgbClr val="232F3E"/>
              </a:buClr>
              <a:buSzPts val="3200"/>
              <a:buNone/>
            </a:pPr>
            <a:r>
              <a:t/>
            </a:r>
            <a:endParaRPr/>
          </a:p>
        </p:txBody>
      </p:sp>
      <p:pic>
        <p:nvPicPr>
          <p:cNvPr id="1300" name="Google Shape;1300;p100"/>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306" name="Google Shape;1306;p10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Direct Connect use cases</a:t>
            </a:r>
            <a:endParaRPr/>
          </a:p>
        </p:txBody>
      </p:sp>
      <p:pic>
        <p:nvPicPr>
          <p:cNvPr id="1307" name="Google Shape;1307;p101"/>
          <p:cNvPicPr preferRelativeResize="0"/>
          <p:nvPr>
            <p:ph idx="2" type="pic"/>
          </p:nvPr>
        </p:nvPicPr>
        <p:blipFill rotWithShape="1">
          <a:blip r:embed="rId3">
            <a:alphaModFix/>
          </a:blip>
          <a:srcRect b="0" l="811" r="812" t="0"/>
          <a:stretch/>
        </p:blipFill>
        <p:spPr>
          <a:xfrm>
            <a:off x="365696" y="1835150"/>
            <a:ext cx="2789238" cy="2835275"/>
          </a:xfrm>
          <a:prstGeom prst="rect">
            <a:avLst/>
          </a:prstGeom>
          <a:noFill/>
          <a:ln>
            <a:noFill/>
          </a:ln>
        </p:spPr>
      </p:pic>
      <p:sp>
        <p:nvSpPr>
          <p:cNvPr id="1308" name="Google Shape;1308;p101"/>
          <p:cNvSpPr txBox="1"/>
          <p:nvPr>
            <p:ph idx="1" type="body"/>
          </p:nvPr>
        </p:nvSpPr>
        <p:spPr>
          <a:xfrm>
            <a:off x="365760" y="4764024"/>
            <a:ext cx="2788920" cy="958165"/>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Hybrid environments</a:t>
            </a:r>
            <a:endParaRPr/>
          </a:p>
        </p:txBody>
      </p:sp>
      <p:pic>
        <p:nvPicPr>
          <p:cNvPr id="1309" name="Google Shape;1309;p101"/>
          <p:cNvPicPr preferRelativeResize="0"/>
          <p:nvPr>
            <p:ph idx="3" type="pic"/>
          </p:nvPr>
        </p:nvPicPr>
        <p:blipFill rotWithShape="1">
          <a:blip r:embed="rId4">
            <a:alphaModFix/>
          </a:blip>
          <a:srcRect b="0" l="811" r="812" t="0"/>
          <a:stretch/>
        </p:blipFill>
        <p:spPr>
          <a:xfrm>
            <a:off x="3258121" y="1835150"/>
            <a:ext cx="2789238" cy="2835275"/>
          </a:xfrm>
          <a:prstGeom prst="rect">
            <a:avLst/>
          </a:prstGeom>
          <a:noFill/>
          <a:ln>
            <a:noFill/>
          </a:ln>
        </p:spPr>
      </p:pic>
      <p:sp>
        <p:nvSpPr>
          <p:cNvPr id="1310" name="Google Shape;1310;p101"/>
          <p:cNvSpPr txBox="1"/>
          <p:nvPr>
            <p:ph idx="4" type="body"/>
          </p:nvPr>
        </p:nvSpPr>
        <p:spPr>
          <a:xfrm>
            <a:off x="3258312" y="4764024"/>
            <a:ext cx="2788920" cy="958165"/>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Large datasets</a:t>
            </a:r>
            <a:endParaRPr/>
          </a:p>
        </p:txBody>
      </p:sp>
      <p:pic>
        <p:nvPicPr>
          <p:cNvPr id="1311" name="Google Shape;1311;p101"/>
          <p:cNvPicPr preferRelativeResize="0"/>
          <p:nvPr>
            <p:ph idx="5" type="pic"/>
          </p:nvPr>
        </p:nvPicPr>
        <p:blipFill rotWithShape="1">
          <a:blip r:embed="rId5">
            <a:alphaModFix/>
          </a:blip>
          <a:srcRect b="0" l="840" r="840" t="0"/>
          <a:stretch/>
        </p:blipFill>
        <p:spPr>
          <a:xfrm>
            <a:off x="6152134" y="1835150"/>
            <a:ext cx="2787650" cy="2835275"/>
          </a:xfrm>
          <a:prstGeom prst="rect">
            <a:avLst/>
          </a:prstGeom>
          <a:noFill/>
          <a:ln>
            <a:noFill/>
          </a:ln>
        </p:spPr>
      </p:pic>
      <p:sp>
        <p:nvSpPr>
          <p:cNvPr id="1312" name="Google Shape;1312;p101"/>
          <p:cNvSpPr txBox="1"/>
          <p:nvPr>
            <p:ph idx="6" type="body"/>
          </p:nvPr>
        </p:nvSpPr>
        <p:spPr>
          <a:xfrm>
            <a:off x="6150864" y="4764024"/>
            <a:ext cx="2788920" cy="958165"/>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Predictable network performance</a:t>
            </a:r>
            <a:endParaRPr/>
          </a:p>
        </p:txBody>
      </p:sp>
      <p:pic>
        <p:nvPicPr>
          <p:cNvPr id="1313" name="Google Shape;1313;p101"/>
          <p:cNvPicPr preferRelativeResize="0"/>
          <p:nvPr>
            <p:ph idx="7" type="pic"/>
          </p:nvPr>
        </p:nvPicPr>
        <p:blipFill rotWithShape="1">
          <a:blip r:embed="rId6">
            <a:alphaModFix/>
          </a:blip>
          <a:srcRect b="0" l="840" r="840" t="0"/>
          <a:stretch/>
        </p:blipFill>
        <p:spPr>
          <a:xfrm>
            <a:off x="9043988" y="1835150"/>
            <a:ext cx="2787650" cy="2835275"/>
          </a:xfrm>
          <a:prstGeom prst="rect">
            <a:avLst/>
          </a:prstGeom>
          <a:noFill/>
          <a:ln>
            <a:noFill/>
          </a:ln>
        </p:spPr>
      </p:pic>
      <p:sp>
        <p:nvSpPr>
          <p:cNvPr id="1314" name="Google Shape;1314;p101"/>
          <p:cNvSpPr txBox="1"/>
          <p:nvPr>
            <p:ph idx="8" type="body"/>
          </p:nvPr>
        </p:nvSpPr>
        <p:spPr>
          <a:xfrm>
            <a:off x="9043416" y="4764024"/>
            <a:ext cx="2788920" cy="958165"/>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Security and compliance requirements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320" name="Google Shape;1320;p102"/>
          <p:cNvSpPr txBox="1"/>
          <p:nvPr>
            <p:ph type="title"/>
          </p:nvPr>
        </p:nvSpPr>
        <p:spPr>
          <a:xfrm>
            <a:off x="283411" y="236705"/>
            <a:ext cx="11392515"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Extend an on-premises network to AWS by using Direct Connect</a:t>
            </a:r>
            <a:endParaRPr/>
          </a:p>
        </p:txBody>
      </p:sp>
      <p:grpSp>
        <p:nvGrpSpPr>
          <p:cNvPr descr="A private and public Direct Connect virtual interface from an on-premises network. See details in the notes." id="1321" name="Google Shape;1321;p102"/>
          <p:cNvGrpSpPr/>
          <p:nvPr/>
        </p:nvGrpSpPr>
        <p:grpSpPr>
          <a:xfrm>
            <a:off x="880645" y="1299652"/>
            <a:ext cx="10070030" cy="4258696"/>
            <a:chOff x="880645" y="1299652"/>
            <a:chExt cx="10070030" cy="4258696"/>
          </a:xfrm>
        </p:grpSpPr>
        <p:sp>
          <p:nvSpPr>
            <p:cNvPr id="1322" name="Google Shape;1322;p102"/>
            <p:cNvSpPr/>
            <p:nvPr/>
          </p:nvSpPr>
          <p:spPr>
            <a:xfrm>
              <a:off x="995616" y="1307164"/>
              <a:ext cx="1339411" cy="4251184"/>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a:t>
              </a:r>
              <a:endParaRPr/>
            </a:p>
          </p:txBody>
        </p:sp>
        <p:pic>
          <p:nvPicPr>
            <p:cNvPr id="1323" name="Google Shape;1323;p102"/>
            <p:cNvPicPr preferRelativeResize="0"/>
            <p:nvPr/>
          </p:nvPicPr>
          <p:blipFill rotWithShape="1">
            <a:blip r:embed="rId3">
              <a:alphaModFix/>
            </a:blip>
            <a:srcRect b="0" l="0" r="0" t="0"/>
            <a:stretch/>
          </p:blipFill>
          <p:spPr>
            <a:xfrm>
              <a:off x="995616" y="1299652"/>
              <a:ext cx="328327" cy="328327"/>
            </a:xfrm>
            <a:prstGeom prst="rect">
              <a:avLst/>
            </a:prstGeom>
            <a:noFill/>
            <a:ln>
              <a:noFill/>
            </a:ln>
          </p:spPr>
        </p:pic>
        <p:sp>
          <p:nvSpPr>
            <p:cNvPr id="1324" name="Google Shape;1324;p102"/>
            <p:cNvSpPr/>
            <p:nvPr/>
          </p:nvSpPr>
          <p:spPr>
            <a:xfrm>
              <a:off x="4336531" y="1307164"/>
              <a:ext cx="6614144" cy="4251184"/>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Cloud</a:t>
              </a:r>
              <a:endParaRPr/>
            </a:p>
          </p:txBody>
        </p:sp>
        <p:pic>
          <p:nvPicPr>
            <p:cNvPr id="1325" name="Google Shape;1325;p102"/>
            <p:cNvPicPr preferRelativeResize="0"/>
            <p:nvPr/>
          </p:nvPicPr>
          <p:blipFill rotWithShape="1">
            <a:blip r:embed="rId4">
              <a:alphaModFix/>
            </a:blip>
            <a:srcRect b="0" l="0" r="0" t="0"/>
            <a:stretch/>
          </p:blipFill>
          <p:spPr>
            <a:xfrm>
              <a:off x="4336531" y="1307164"/>
              <a:ext cx="320815" cy="320815"/>
            </a:xfrm>
            <a:prstGeom prst="rect">
              <a:avLst/>
            </a:prstGeom>
            <a:noFill/>
            <a:ln>
              <a:noFill/>
            </a:ln>
          </p:spPr>
        </p:pic>
        <p:sp>
          <p:nvSpPr>
            <p:cNvPr id="1326" name="Google Shape;1326;p102"/>
            <p:cNvSpPr/>
            <p:nvPr/>
          </p:nvSpPr>
          <p:spPr>
            <a:xfrm>
              <a:off x="4225001" y="1884908"/>
              <a:ext cx="202378" cy="33091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327" name="Google Shape;1327;p102"/>
            <p:cNvSpPr/>
            <p:nvPr/>
          </p:nvSpPr>
          <p:spPr>
            <a:xfrm>
              <a:off x="3308808" y="1884908"/>
              <a:ext cx="2629587" cy="3309127"/>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Direct Connect location </a:t>
              </a:r>
              <a:endParaRPr/>
            </a:p>
          </p:txBody>
        </p:sp>
        <p:pic>
          <p:nvPicPr>
            <p:cNvPr id="1328" name="Google Shape;1328;p102"/>
            <p:cNvPicPr preferRelativeResize="0"/>
            <p:nvPr/>
          </p:nvPicPr>
          <p:blipFill rotWithShape="1">
            <a:blip r:embed="rId5">
              <a:alphaModFix/>
            </a:blip>
            <a:srcRect b="0" l="0" r="0" t="0"/>
            <a:stretch/>
          </p:blipFill>
          <p:spPr>
            <a:xfrm>
              <a:off x="3308175" y="1884908"/>
              <a:ext cx="365760" cy="365760"/>
            </a:xfrm>
            <a:prstGeom prst="rect">
              <a:avLst/>
            </a:prstGeom>
            <a:noFill/>
            <a:ln>
              <a:noFill/>
            </a:ln>
          </p:spPr>
        </p:pic>
        <p:sp>
          <p:nvSpPr>
            <p:cNvPr id="1329" name="Google Shape;1329;p102"/>
            <p:cNvSpPr/>
            <p:nvPr/>
          </p:nvSpPr>
          <p:spPr>
            <a:xfrm>
              <a:off x="7672390" y="1627979"/>
              <a:ext cx="2933693" cy="3755250"/>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Region </a:t>
              </a:r>
              <a:endParaRPr/>
            </a:p>
          </p:txBody>
        </p:sp>
        <p:pic>
          <p:nvPicPr>
            <p:cNvPr id="1330" name="Google Shape;1330;p102"/>
            <p:cNvPicPr preferRelativeResize="0"/>
            <p:nvPr/>
          </p:nvPicPr>
          <p:blipFill rotWithShape="1">
            <a:blip r:embed="rId6">
              <a:alphaModFix/>
            </a:blip>
            <a:srcRect b="0" l="0" r="0" t="0"/>
            <a:stretch/>
          </p:blipFill>
          <p:spPr>
            <a:xfrm>
              <a:off x="7663923" y="1618042"/>
              <a:ext cx="329281" cy="329280"/>
            </a:xfrm>
            <a:prstGeom prst="rect">
              <a:avLst/>
            </a:prstGeom>
            <a:noFill/>
            <a:ln>
              <a:noFill/>
            </a:ln>
          </p:spPr>
        </p:pic>
        <p:sp>
          <p:nvSpPr>
            <p:cNvPr id="1331" name="Google Shape;1331;p102"/>
            <p:cNvSpPr/>
            <p:nvPr/>
          </p:nvSpPr>
          <p:spPr>
            <a:xfrm>
              <a:off x="8683357" y="2374519"/>
              <a:ext cx="1600722" cy="1638366"/>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t>
              </a:r>
              <a:endParaRPr/>
            </a:p>
          </p:txBody>
        </p:sp>
        <p:sp>
          <p:nvSpPr>
            <p:cNvPr id="1332" name="Google Shape;1332;p102"/>
            <p:cNvSpPr/>
            <p:nvPr/>
          </p:nvSpPr>
          <p:spPr>
            <a:xfrm>
              <a:off x="8578876" y="2840387"/>
              <a:ext cx="193240" cy="10365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333" name="Google Shape;1333;p102"/>
            <p:cNvPicPr preferRelativeResize="0"/>
            <p:nvPr/>
          </p:nvPicPr>
          <p:blipFill rotWithShape="1">
            <a:blip r:embed="rId7">
              <a:alphaModFix/>
            </a:blip>
            <a:srcRect b="0" l="0" r="0" t="0"/>
            <a:stretch/>
          </p:blipFill>
          <p:spPr>
            <a:xfrm>
              <a:off x="8683357" y="2379963"/>
              <a:ext cx="319699" cy="319699"/>
            </a:xfrm>
            <a:prstGeom prst="rect">
              <a:avLst/>
            </a:prstGeom>
            <a:noFill/>
            <a:ln>
              <a:noFill/>
            </a:ln>
          </p:spPr>
        </p:pic>
        <p:pic>
          <p:nvPicPr>
            <p:cNvPr id="1334" name="Google Shape;1334;p102"/>
            <p:cNvPicPr preferRelativeResize="0"/>
            <p:nvPr/>
          </p:nvPicPr>
          <p:blipFill rotWithShape="1">
            <a:blip r:embed="rId8">
              <a:alphaModFix/>
            </a:blip>
            <a:srcRect b="0" l="0" r="0" t="0"/>
            <a:stretch/>
          </p:blipFill>
          <p:spPr>
            <a:xfrm>
              <a:off x="1417563" y="3046764"/>
              <a:ext cx="476092" cy="476092"/>
            </a:xfrm>
            <a:prstGeom prst="rect">
              <a:avLst/>
            </a:prstGeom>
            <a:noFill/>
            <a:ln>
              <a:noFill/>
            </a:ln>
          </p:spPr>
        </p:pic>
        <p:sp>
          <p:nvSpPr>
            <p:cNvPr id="1335" name="Google Shape;1335;p102"/>
            <p:cNvSpPr txBox="1"/>
            <p:nvPr/>
          </p:nvSpPr>
          <p:spPr>
            <a:xfrm>
              <a:off x="880645" y="3478297"/>
              <a:ext cx="1511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customer router </a:t>
              </a:r>
              <a:endParaRPr/>
            </a:p>
          </p:txBody>
        </p:sp>
        <p:cxnSp>
          <p:nvCxnSpPr>
            <p:cNvPr id="1336" name="Google Shape;1336;p102"/>
            <p:cNvCxnSpPr/>
            <p:nvPr/>
          </p:nvCxnSpPr>
          <p:spPr>
            <a:xfrm>
              <a:off x="1851160" y="3126745"/>
              <a:ext cx="1822775"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37" name="Google Shape;1337;p102"/>
            <p:cNvPicPr preferRelativeResize="0"/>
            <p:nvPr/>
          </p:nvPicPr>
          <p:blipFill rotWithShape="1">
            <a:blip r:embed="rId8">
              <a:alphaModFix/>
            </a:blip>
            <a:srcRect b="0" l="0" r="0" t="0"/>
            <a:stretch/>
          </p:blipFill>
          <p:spPr>
            <a:xfrm>
              <a:off x="3609395" y="3046764"/>
              <a:ext cx="476092" cy="476092"/>
            </a:xfrm>
            <a:prstGeom prst="rect">
              <a:avLst/>
            </a:prstGeom>
            <a:noFill/>
            <a:ln>
              <a:noFill/>
            </a:ln>
          </p:spPr>
        </p:pic>
        <p:sp>
          <p:nvSpPr>
            <p:cNvPr id="1338" name="Google Shape;1338;p102"/>
            <p:cNvSpPr txBox="1"/>
            <p:nvPr/>
          </p:nvSpPr>
          <p:spPr>
            <a:xfrm>
              <a:off x="3220613" y="3483488"/>
              <a:ext cx="120676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or partner DX router</a:t>
              </a:r>
              <a:endParaRPr/>
            </a:p>
          </p:txBody>
        </p:sp>
        <p:cxnSp>
          <p:nvCxnSpPr>
            <p:cNvPr id="1339" name="Google Shape;1339;p102"/>
            <p:cNvCxnSpPr/>
            <p:nvPr/>
          </p:nvCxnSpPr>
          <p:spPr>
            <a:xfrm>
              <a:off x="4022905" y="3126745"/>
              <a:ext cx="1275081"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40" name="Google Shape;1340;p102"/>
            <p:cNvPicPr preferRelativeResize="0"/>
            <p:nvPr/>
          </p:nvPicPr>
          <p:blipFill rotWithShape="1">
            <a:blip r:embed="rId8">
              <a:alphaModFix/>
            </a:blip>
            <a:srcRect b="0" l="0" r="0" t="0"/>
            <a:stretch/>
          </p:blipFill>
          <p:spPr>
            <a:xfrm>
              <a:off x="5239359" y="3046764"/>
              <a:ext cx="476092" cy="476092"/>
            </a:xfrm>
            <a:prstGeom prst="rect">
              <a:avLst/>
            </a:prstGeom>
            <a:noFill/>
            <a:ln>
              <a:noFill/>
            </a:ln>
          </p:spPr>
        </p:pic>
        <p:sp>
          <p:nvSpPr>
            <p:cNvPr id="1341" name="Google Shape;1341;p102"/>
            <p:cNvSpPr txBox="1"/>
            <p:nvPr/>
          </p:nvSpPr>
          <p:spPr>
            <a:xfrm>
              <a:off x="4850577" y="3483488"/>
              <a:ext cx="120676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Direct Connect endpoint</a:t>
              </a:r>
              <a:endParaRPr/>
            </a:p>
          </p:txBody>
        </p:sp>
        <p:cxnSp>
          <p:nvCxnSpPr>
            <p:cNvPr id="1342" name="Google Shape;1342;p102"/>
            <p:cNvCxnSpPr>
              <a:endCxn id="1343" idx="1"/>
            </p:cNvCxnSpPr>
            <p:nvPr/>
          </p:nvCxnSpPr>
          <p:spPr>
            <a:xfrm flipH="1" rot="10800000">
              <a:off x="5654581" y="3117224"/>
              <a:ext cx="2773200" cy="9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43" name="Google Shape;1343;p102"/>
            <p:cNvPicPr preferRelativeResize="0"/>
            <p:nvPr/>
          </p:nvPicPr>
          <p:blipFill rotWithShape="1">
            <a:blip r:embed="rId9">
              <a:alphaModFix/>
            </a:blip>
            <a:srcRect b="0" l="0" r="0" t="0"/>
            <a:stretch/>
          </p:blipFill>
          <p:spPr>
            <a:xfrm>
              <a:off x="8427781" y="2858032"/>
              <a:ext cx="518383" cy="518383"/>
            </a:xfrm>
            <a:prstGeom prst="rect">
              <a:avLst/>
            </a:prstGeom>
            <a:noFill/>
            <a:ln>
              <a:noFill/>
            </a:ln>
          </p:spPr>
        </p:pic>
        <p:sp>
          <p:nvSpPr>
            <p:cNvPr id="1344" name="Google Shape;1344;p102"/>
            <p:cNvSpPr txBox="1"/>
            <p:nvPr/>
          </p:nvSpPr>
          <p:spPr>
            <a:xfrm>
              <a:off x="7971735" y="3277631"/>
              <a:ext cx="15175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Virtual private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gateway</a:t>
              </a:r>
              <a:endParaRPr/>
            </a:p>
          </p:txBody>
        </p:sp>
        <p:cxnSp>
          <p:nvCxnSpPr>
            <p:cNvPr id="1345" name="Google Shape;1345;p102"/>
            <p:cNvCxnSpPr/>
            <p:nvPr/>
          </p:nvCxnSpPr>
          <p:spPr>
            <a:xfrm flipH="1" rot="10800000">
              <a:off x="1851160" y="3430474"/>
              <a:ext cx="1822775" cy="6848"/>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346" name="Google Shape;1346;p102"/>
            <p:cNvCxnSpPr/>
            <p:nvPr/>
          </p:nvCxnSpPr>
          <p:spPr>
            <a:xfrm>
              <a:off x="4022905" y="3437322"/>
              <a:ext cx="1275081"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347" name="Google Shape;1347;p102"/>
            <p:cNvCxnSpPr>
              <a:endCxn id="1348" idx="1"/>
            </p:cNvCxnSpPr>
            <p:nvPr/>
          </p:nvCxnSpPr>
          <p:spPr>
            <a:xfrm>
              <a:off x="5700405" y="3446726"/>
              <a:ext cx="3355500" cy="1156500"/>
            </a:xfrm>
            <a:prstGeom prst="bentConnector3">
              <a:avLst>
                <a:gd fmla="val 16856"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48" name="Google Shape;1348;p102"/>
            <p:cNvPicPr preferRelativeResize="0"/>
            <p:nvPr/>
          </p:nvPicPr>
          <p:blipFill rotWithShape="1">
            <a:blip r:embed="rId10">
              <a:alphaModFix/>
            </a:blip>
            <a:srcRect b="0" l="0" r="0" t="0"/>
            <a:stretch/>
          </p:blipFill>
          <p:spPr>
            <a:xfrm>
              <a:off x="9055905" y="4222226"/>
              <a:ext cx="762000" cy="762000"/>
            </a:xfrm>
            <a:prstGeom prst="rect">
              <a:avLst/>
            </a:prstGeom>
            <a:noFill/>
            <a:ln>
              <a:noFill/>
            </a:ln>
          </p:spPr>
        </p:pic>
        <p:sp>
          <p:nvSpPr>
            <p:cNvPr id="1349" name="Google Shape;1349;p102"/>
            <p:cNvSpPr txBox="1"/>
            <p:nvPr/>
          </p:nvSpPr>
          <p:spPr>
            <a:xfrm>
              <a:off x="8316130" y="4985813"/>
              <a:ext cx="223996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S3</a:t>
              </a:r>
              <a:endParaRPr/>
            </a:p>
          </p:txBody>
        </p:sp>
      </p:grpSp>
      <p:sp>
        <p:nvSpPr>
          <p:cNvPr id="1350" name="Google Shape;1350;p102"/>
          <p:cNvSpPr/>
          <p:nvPr/>
        </p:nvSpPr>
        <p:spPr>
          <a:xfrm>
            <a:off x="2403148" y="2473520"/>
            <a:ext cx="834046" cy="338554"/>
          </a:xfrm>
          <a:custGeom>
            <a:rect b="b" l="l" r="r" t="t"/>
            <a:pathLst>
              <a:path extrusionOk="0" h="120000" w="120000">
                <a:moveTo>
                  <a:pt x="0" y="0"/>
                </a:moveTo>
                <a:lnTo>
                  <a:pt x="120000" y="0"/>
                </a:lnTo>
                <a:lnTo>
                  <a:pt x="120000" y="120000"/>
                </a:lnTo>
                <a:lnTo>
                  <a:pt x="0" y="120000"/>
                </a:lnTo>
                <a:close/>
              </a:path>
              <a:path extrusionOk="0" fill="none" h="120000" w="120000">
                <a:moveTo>
                  <a:pt x="59525" y="111608"/>
                </a:moveTo>
                <a:lnTo>
                  <a:pt x="59375" y="23414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VLAN 1</a:t>
            </a:r>
            <a:endParaRPr/>
          </a:p>
        </p:txBody>
      </p:sp>
      <p:sp>
        <p:nvSpPr>
          <p:cNvPr id="1351" name="Google Shape;1351;p102"/>
          <p:cNvSpPr/>
          <p:nvPr/>
        </p:nvSpPr>
        <p:spPr>
          <a:xfrm>
            <a:off x="6041138" y="1955037"/>
            <a:ext cx="1536706" cy="584775"/>
          </a:xfrm>
          <a:custGeom>
            <a:rect b="b" l="l" r="r" t="t"/>
            <a:pathLst>
              <a:path extrusionOk="0" h="120000" w="120000">
                <a:moveTo>
                  <a:pt x="0" y="0"/>
                </a:moveTo>
                <a:lnTo>
                  <a:pt x="120000" y="0"/>
                </a:lnTo>
                <a:lnTo>
                  <a:pt x="120000" y="120000"/>
                </a:lnTo>
                <a:lnTo>
                  <a:pt x="0" y="120000"/>
                </a:lnTo>
                <a:close/>
              </a:path>
              <a:path extrusionOk="0" fill="none" h="120000" w="120000">
                <a:moveTo>
                  <a:pt x="59525" y="119426"/>
                </a:moveTo>
                <a:lnTo>
                  <a:pt x="58879" y="23782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Private virtual interface</a:t>
            </a:r>
            <a:endParaRPr/>
          </a:p>
        </p:txBody>
      </p:sp>
      <p:sp>
        <p:nvSpPr>
          <p:cNvPr id="1352" name="Google Shape;1352;p102"/>
          <p:cNvSpPr/>
          <p:nvPr/>
        </p:nvSpPr>
        <p:spPr>
          <a:xfrm>
            <a:off x="2410976" y="4434750"/>
            <a:ext cx="834046" cy="338554"/>
          </a:xfrm>
          <a:custGeom>
            <a:rect b="b" l="l" r="r" t="t"/>
            <a:pathLst>
              <a:path extrusionOk="0" h="120000" w="120000">
                <a:moveTo>
                  <a:pt x="0" y="0"/>
                </a:moveTo>
                <a:lnTo>
                  <a:pt x="120000" y="0"/>
                </a:lnTo>
                <a:lnTo>
                  <a:pt x="120000" y="120000"/>
                </a:lnTo>
                <a:lnTo>
                  <a:pt x="0" y="120000"/>
                </a:lnTo>
                <a:close/>
              </a:path>
              <a:path extrusionOk="0" fill="none" h="120000" w="120000">
                <a:moveTo>
                  <a:pt x="57697" y="-5430"/>
                </a:moveTo>
                <a:lnTo>
                  <a:pt x="58460" y="-357798"/>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VLAN 2</a:t>
            </a:r>
            <a:endParaRPr/>
          </a:p>
        </p:txBody>
      </p:sp>
      <p:sp>
        <p:nvSpPr>
          <p:cNvPr id="1353" name="Google Shape;1353;p102"/>
          <p:cNvSpPr/>
          <p:nvPr/>
        </p:nvSpPr>
        <p:spPr>
          <a:xfrm>
            <a:off x="6077909" y="4893477"/>
            <a:ext cx="1536706" cy="584775"/>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2743" y="-6117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Public virtual interface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359" name="Google Shape;1359;p103"/>
          <p:cNvSpPr txBox="1"/>
          <p:nvPr>
            <p:ph type="title"/>
          </p:nvPr>
        </p:nvSpPr>
        <p:spPr>
          <a:xfrm>
            <a:off x="283411" y="236705"/>
            <a:ext cx="11392515"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Direct Connect using Transit Gateway</a:t>
            </a:r>
            <a:endParaRPr/>
          </a:p>
        </p:txBody>
      </p:sp>
      <p:grpSp>
        <p:nvGrpSpPr>
          <p:cNvPr descr="On-premises network to VPC connection by using Direct Connect and Transit Gateway. See details in the notes." id="1360" name="Google Shape;1360;p103"/>
          <p:cNvGrpSpPr/>
          <p:nvPr/>
        </p:nvGrpSpPr>
        <p:grpSpPr>
          <a:xfrm>
            <a:off x="485193" y="1432116"/>
            <a:ext cx="11179589" cy="4258696"/>
            <a:chOff x="485193" y="1432116"/>
            <a:chExt cx="11179589" cy="4258696"/>
          </a:xfrm>
        </p:grpSpPr>
        <p:sp>
          <p:nvSpPr>
            <p:cNvPr id="1361" name="Google Shape;1361;p103"/>
            <p:cNvSpPr/>
            <p:nvPr/>
          </p:nvSpPr>
          <p:spPr>
            <a:xfrm>
              <a:off x="485193" y="1439628"/>
              <a:ext cx="1339411" cy="4251184"/>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a:t>
              </a:r>
              <a:endParaRPr/>
            </a:p>
          </p:txBody>
        </p:sp>
        <p:pic>
          <p:nvPicPr>
            <p:cNvPr id="1362" name="Google Shape;1362;p103"/>
            <p:cNvPicPr preferRelativeResize="0"/>
            <p:nvPr/>
          </p:nvPicPr>
          <p:blipFill rotWithShape="1">
            <a:blip r:embed="rId3">
              <a:alphaModFix/>
            </a:blip>
            <a:srcRect b="0" l="0" r="0" t="0"/>
            <a:stretch/>
          </p:blipFill>
          <p:spPr>
            <a:xfrm>
              <a:off x="485193" y="1432116"/>
              <a:ext cx="328327" cy="328327"/>
            </a:xfrm>
            <a:prstGeom prst="rect">
              <a:avLst/>
            </a:prstGeom>
            <a:noFill/>
            <a:ln>
              <a:noFill/>
            </a:ln>
          </p:spPr>
        </p:pic>
        <p:grpSp>
          <p:nvGrpSpPr>
            <p:cNvPr id="1363" name="Google Shape;1363;p103"/>
            <p:cNvGrpSpPr/>
            <p:nvPr/>
          </p:nvGrpSpPr>
          <p:grpSpPr>
            <a:xfrm>
              <a:off x="3022428" y="1439628"/>
              <a:ext cx="8642354" cy="4251184"/>
              <a:chOff x="3189982" y="1454456"/>
              <a:chExt cx="8642354" cy="4251184"/>
            </a:xfrm>
          </p:grpSpPr>
          <p:sp>
            <p:nvSpPr>
              <p:cNvPr id="1364" name="Google Shape;1364;p103"/>
              <p:cNvSpPr/>
              <p:nvPr/>
            </p:nvSpPr>
            <p:spPr>
              <a:xfrm>
                <a:off x="3301512" y="1454456"/>
                <a:ext cx="8530824" cy="4251184"/>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Cloud</a:t>
                </a:r>
                <a:endParaRPr/>
              </a:p>
            </p:txBody>
          </p:sp>
          <p:sp>
            <p:nvSpPr>
              <p:cNvPr id="1365" name="Google Shape;1365;p103"/>
              <p:cNvSpPr/>
              <p:nvPr/>
            </p:nvSpPr>
            <p:spPr>
              <a:xfrm>
                <a:off x="3189982" y="2032200"/>
                <a:ext cx="202378" cy="33091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366" name="Google Shape;1366;p103"/>
              <p:cNvPicPr preferRelativeResize="0"/>
              <p:nvPr/>
            </p:nvPicPr>
            <p:blipFill rotWithShape="1">
              <a:blip r:embed="rId4">
                <a:alphaModFix/>
              </a:blip>
              <a:srcRect b="0" l="0" r="0" t="0"/>
              <a:stretch/>
            </p:blipFill>
            <p:spPr>
              <a:xfrm>
                <a:off x="3301512" y="1454456"/>
                <a:ext cx="320815" cy="320815"/>
              </a:xfrm>
              <a:prstGeom prst="rect">
                <a:avLst/>
              </a:prstGeom>
              <a:noFill/>
              <a:ln>
                <a:noFill/>
              </a:ln>
            </p:spPr>
          </p:pic>
        </p:grpSp>
        <p:sp>
          <p:nvSpPr>
            <p:cNvPr id="1367" name="Google Shape;1367;p103"/>
            <p:cNvSpPr/>
            <p:nvPr/>
          </p:nvSpPr>
          <p:spPr>
            <a:xfrm>
              <a:off x="2106236" y="2017372"/>
              <a:ext cx="2041000" cy="3309127"/>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Direct Connect location </a:t>
              </a:r>
              <a:endParaRPr/>
            </a:p>
          </p:txBody>
        </p:sp>
        <p:pic>
          <p:nvPicPr>
            <p:cNvPr id="1368" name="Google Shape;1368;p103"/>
            <p:cNvPicPr preferRelativeResize="0"/>
            <p:nvPr/>
          </p:nvPicPr>
          <p:blipFill rotWithShape="1">
            <a:blip r:embed="rId5">
              <a:alphaModFix/>
            </a:blip>
            <a:srcRect b="0" l="0" r="0" t="0"/>
            <a:stretch/>
          </p:blipFill>
          <p:spPr>
            <a:xfrm>
              <a:off x="2105602" y="2017372"/>
              <a:ext cx="365760" cy="365760"/>
            </a:xfrm>
            <a:prstGeom prst="rect">
              <a:avLst/>
            </a:prstGeom>
            <a:noFill/>
            <a:ln>
              <a:noFill/>
            </a:ln>
          </p:spPr>
        </p:pic>
        <p:sp>
          <p:nvSpPr>
            <p:cNvPr id="1369" name="Google Shape;1369;p103"/>
            <p:cNvSpPr/>
            <p:nvPr/>
          </p:nvSpPr>
          <p:spPr>
            <a:xfrm>
              <a:off x="6110636" y="2017373"/>
              <a:ext cx="5382560" cy="3304190"/>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Region </a:t>
              </a:r>
              <a:endParaRPr/>
            </a:p>
          </p:txBody>
        </p:sp>
        <p:pic>
          <p:nvPicPr>
            <p:cNvPr id="1370" name="Google Shape;1370;p103"/>
            <p:cNvPicPr preferRelativeResize="0"/>
            <p:nvPr/>
          </p:nvPicPr>
          <p:blipFill rotWithShape="1">
            <a:blip r:embed="rId6">
              <a:alphaModFix/>
            </a:blip>
            <a:srcRect b="0" l="0" r="0" t="0"/>
            <a:stretch/>
          </p:blipFill>
          <p:spPr>
            <a:xfrm>
              <a:off x="6105344" y="2017372"/>
              <a:ext cx="315786" cy="315785"/>
            </a:xfrm>
            <a:prstGeom prst="rect">
              <a:avLst/>
            </a:prstGeom>
            <a:noFill/>
            <a:ln>
              <a:noFill/>
            </a:ln>
          </p:spPr>
        </p:pic>
        <p:pic>
          <p:nvPicPr>
            <p:cNvPr id="1371" name="Google Shape;1371;p103"/>
            <p:cNvPicPr preferRelativeResize="0"/>
            <p:nvPr/>
          </p:nvPicPr>
          <p:blipFill rotWithShape="1">
            <a:blip r:embed="rId7">
              <a:alphaModFix/>
            </a:blip>
            <a:srcRect b="0" l="0" r="0" t="0"/>
            <a:stretch/>
          </p:blipFill>
          <p:spPr>
            <a:xfrm>
              <a:off x="896582" y="3519369"/>
              <a:ext cx="476092" cy="476092"/>
            </a:xfrm>
            <a:prstGeom prst="rect">
              <a:avLst/>
            </a:prstGeom>
            <a:noFill/>
            <a:ln>
              <a:noFill/>
            </a:ln>
          </p:spPr>
        </p:pic>
        <p:sp>
          <p:nvSpPr>
            <p:cNvPr id="1372" name="Google Shape;1372;p103"/>
            <p:cNvSpPr txBox="1"/>
            <p:nvPr/>
          </p:nvSpPr>
          <p:spPr>
            <a:xfrm>
              <a:off x="527218" y="3965730"/>
              <a:ext cx="15113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router </a:t>
              </a:r>
              <a:endParaRPr/>
            </a:p>
          </p:txBody>
        </p:sp>
        <p:cxnSp>
          <p:nvCxnSpPr>
            <p:cNvPr id="1373" name="Google Shape;1373;p103"/>
            <p:cNvCxnSpPr>
              <a:stCxn id="1371" idx="3"/>
              <a:endCxn id="1374" idx="1"/>
            </p:cNvCxnSpPr>
            <p:nvPr/>
          </p:nvCxnSpPr>
          <p:spPr>
            <a:xfrm>
              <a:off x="1372674" y="3757415"/>
              <a:ext cx="10341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74" name="Google Shape;1374;p103"/>
            <p:cNvPicPr preferRelativeResize="0"/>
            <p:nvPr/>
          </p:nvPicPr>
          <p:blipFill rotWithShape="1">
            <a:blip r:embed="rId7">
              <a:alphaModFix/>
            </a:blip>
            <a:srcRect b="0" l="0" r="0" t="0"/>
            <a:stretch/>
          </p:blipFill>
          <p:spPr>
            <a:xfrm>
              <a:off x="2406822" y="3519369"/>
              <a:ext cx="476092" cy="476092"/>
            </a:xfrm>
            <a:prstGeom prst="rect">
              <a:avLst/>
            </a:prstGeom>
            <a:noFill/>
            <a:ln>
              <a:noFill/>
            </a:ln>
          </p:spPr>
        </p:pic>
        <p:sp>
          <p:nvSpPr>
            <p:cNvPr id="1375" name="Google Shape;1375;p103"/>
            <p:cNvSpPr txBox="1"/>
            <p:nvPr/>
          </p:nvSpPr>
          <p:spPr>
            <a:xfrm>
              <a:off x="2018040" y="3956093"/>
              <a:ext cx="1206766"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or DX partner router</a:t>
              </a:r>
              <a:endParaRPr/>
            </a:p>
          </p:txBody>
        </p:sp>
        <p:cxnSp>
          <p:nvCxnSpPr>
            <p:cNvPr id="1376" name="Google Shape;1376;p103"/>
            <p:cNvCxnSpPr>
              <a:stCxn id="1374" idx="3"/>
              <a:endCxn id="1377" idx="1"/>
            </p:cNvCxnSpPr>
            <p:nvPr/>
          </p:nvCxnSpPr>
          <p:spPr>
            <a:xfrm flipH="1" rot="10800000">
              <a:off x="2882914" y="3755615"/>
              <a:ext cx="592800" cy="18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77" name="Google Shape;1377;p103"/>
            <p:cNvPicPr preferRelativeResize="0"/>
            <p:nvPr/>
          </p:nvPicPr>
          <p:blipFill rotWithShape="1">
            <a:blip r:embed="rId7">
              <a:alphaModFix/>
            </a:blip>
            <a:srcRect b="0" l="0" r="0" t="0"/>
            <a:stretch/>
          </p:blipFill>
          <p:spPr>
            <a:xfrm>
              <a:off x="3475746" y="3517472"/>
              <a:ext cx="476092" cy="476092"/>
            </a:xfrm>
            <a:prstGeom prst="rect">
              <a:avLst/>
            </a:prstGeom>
            <a:noFill/>
            <a:ln>
              <a:noFill/>
            </a:ln>
          </p:spPr>
        </p:pic>
        <p:sp>
          <p:nvSpPr>
            <p:cNvPr id="1378" name="Google Shape;1378;p103"/>
            <p:cNvSpPr txBox="1"/>
            <p:nvPr/>
          </p:nvSpPr>
          <p:spPr>
            <a:xfrm>
              <a:off x="3086964" y="3954196"/>
              <a:ext cx="120676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Direct Connect endpoint</a:t>
              </a:r>
              <a:endParaRPr/>
            </a:p>
          </p:txBody>
        </p:sp>
        <p:cxnSp>
          <p:nvCxnSpPr>
            <p:cNvPr id="1379" name="Google Shape;1379;p103"/>
            <p:cNvCxnSpPr>
              <a:stCxn id="1377" idx="3"/>
              <a:endCxn id="1380" idx="1"/>
            </p:cNvCxnSpPr>
            <p:nvPr/>
          </p:nvCxnSpPr>
          <p:spPr>
            <a:xfrm>
              <a:off x="3951838" y="3755518"/>
              <a:ext cx="880200" cy="6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80" name="Google Shape;1380;p103"/>
            <p:cNvPicPr preferRelativeResize="0"/>
            <p:nvPr/>
          </p:nvPicPr>
          <p:blipFill rotWithShape="1">
            <a:blip r:embed="rId8">
              <a:alphaModFix/>
            </a:blip>
            <a:srcRect b="0" l="0" r="0" t="0"/>
            <a:stretch/>
          </p:blipFill>
          <p:spPr>
            <a:xfrm>
              <a:off x="4831910" y="3383652"/>
              <a:ext cx="757686" cy="757686"/>
            </a:xfrm>
            <a:prstGeom prst="rect">
              <a:avLst/>
            </a:prstGeom>
            <a:noFill/>
            <a:ln>
              <a:noFill/>
            </a:ln>
          </p:spPr>
        </p:pic>
        <p:sp>
          <p:nvSpPr>
            <p:cNvPr id="1381" name="Google Shape;1381;p103"/>
            <p:cNvSpPr txBox="1"/>
            <p:nvPr/>
          </p:nvSpPr>
          <p:spPr>
            <a:xfrm>
              <a:off x="4440806" y="4154959"/>
              <a:ext cx="152275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Direct Connect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gateway</a:t>
              </a:r>
              <a:endParaRPr/>
            </a:p>
          </p:txBody>
        </p:sp>
        <p:cxnSp>
          <p:nvCxnSpPr>
            <p:cNvPr id="1382" name="Google Shape;1382;p103"/>
            <p:cNvCxnSpPr>
              <a:endCxn id="1383" idx="1"/>
            </p:cNvCxnSpPr>
            <p:nvPr/>
          </p:nvCxnSpPr>
          <p:spPr>
            <a:xfrm>
              <a:off x="5590574" y="3762564"/>
              <a:ext cx="881100" cy="24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83" name="Google Shape;1383;p103"/>
            <p:cNvPicPr preferRelativeResize="0"/>
            <p:nvPr/>
          </p:nvPicPr>
          <p:blipFill rotWithShape="1">
            <a:blip r:embed="rId9">
              <a:alphaModFix/>
            </a:blip>
            <a:srcRect b="0" l="0" r="0" t="0"/>
            <a:stretch/>
          </p:blipFill>
          <p:spPr>
            <a:xfrm>
              <a:off x="6471674" y="3536364"/>
              <a:ext cx="457200" cy="457200"/>
            </a:xfrm>
            <a:prstGeom prst="rect">
              <a:avLst/>
            </a:prstGeom>
            <a:noFill/>
            <a:ln>
              <a:noFill/>
            </a:ln>
          </p:spPr>
        </p:pic>
        <p:sp>
          <p:nvSpPr>
            <p:cNvPr id="1384" name="Google Shape;1384;p103"/>
            <p:cNvSpPr txBox="1"/>
            <p:nvPr/>
          </p:nvSpPr>
          <p:spPr>
            <a:xfrm>
              <a:off x="6015163" y="4033177"/>
              <a:ext cx="152275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gateway DX attachment</a:t>
              </a:r>
              <a:endParaRPr/>
            </a:p>
          </p:txBody>
        </p:sp>
        <p:cxnSp>
          <p:nvCxnSpPr>
            <p:cNvPr id="1385" name="Google Shape;1385;p103"/>
            <p:cNvCxnSpPr>
              <a:stCxn id="1383" idx="3"/>
              <a:endCxn id="1386" idx="1"/>
            </p:cNvCxnSpPr>
            <p:nvPr/>
          </p:nvCxnSpPr>
          <p:spPr>
            <a:xfrm>
              <a:off x="6928874" y="3764964"/>
              <a:ext cx="764700" cy="4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86" name="Google Shape;1386;p103"/>
            <p:cNvPicPr preferRelativeResize="0"/>
            <p:nvPr/>
          </p:nvPicPr>
          <p:blipFill rotWithShape="1">
            <a:blip r:embed="rId10">
              <a:alphaModFix/>
            </a:blip>
            <a:srcRect b="0" l="0" r="0" t="0"/>
            <a:stretch/>
          </p:blipFill>
          <p:spPr>
            <a:xfrm>
              <a:off x="7693486" y="3381066"/>
              <a:ext cx="777031" cy="777031"/>
            </a:xfrm>
            <a:prstGeom prst="rect">
              <a:avLst/>
            </a:prstGeom>
            <a:noFill/>
            <a:ln>
              <a:noFill/>
            </a:ln>
          </p:spPr>
        </p:pic>
        <p:sp>
          <p:nvSpPr>
            <p:cNvPr id="1387" name="Google Shape;1387;p103"/>
            <p:cNvSpPr txBox="1"/>
            <p:nvPr/>
          </p:nvSpPr>
          <p:spPr>
            <a:xfrm>
              <a:off x="7428708" y="4200497"/>
              <a:ext cx="13428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gateway</a:t>
              </a:r>
              <a:endParaRPr/>
            </a:p>
          </p:txBody>
        </p:sp>
        <p:cxnSp>
          <p:nvCxnSpPr>
            <p:cNvPr id="1388" name="Google Shape;1388;p103"/>
            <p:cNvCxnSpPr>
              <a:stCxn id="1386" idx="3"/>
              <a:endCxn id="1389" idx="1"/>
            </p:cNvCxnSpPr>
            <p:nvPr/>
          </p:nvCxnSpPr>
          <p:spPr>
            <a:xfrm>
              <a:off x="8470517" y="3769582"/>
              <a:ext cx="836400" cy="27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389" name="Google Shape;1389;p103"/>
            <p:cNvPicPr preferRelativeResize="0"/>
            <p:nvPr/>
          </p:nvPicPr>
          <p:blipFill rotWithShape="1">
            <a:blip r:embed="rId9">
              <a:alphaModFix/>
            </a:blip>
            <a:srcRect b="0" l="0" r="0" t="0"/>
            <a:stretch/>
          </p:blipFill>
          <p:spPr>
            <a:xfrm>
              <a:off x="9306901" y="3543595"/>
              <a:ext cx="457200" cy="457200"/>
            </a:xfrm>
            <a:prstGeom prst="rect">
              <a:avLst/>
            </a:prstGeom>
            <a:noFill/>
            <a:ln>
              <a:noFill/>
            </a:ln>
          </p:spPr>
        </p:pic>
        <p:sp>
          <p:nvSpPr>
            <p:cNvPr id="1390" name="Google Shape;1390;p103"/>
            <p:cNvSpPr txBox="1"/>
            <p:nvPr/>
          </p:nvSpPr>
          <p:spPr>
            <a:xfrm>
              <a:off x="8764252" y="4013442"/>
              <a:ext cx="152275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Transit gateway VPC attachment</a:t>
              </a:r>
              <a:endParaRPr/>
            </a:p>
          </p:txBody>
        </p:sp>
        <p:cxnSp>
          <p:nvCxnSpPr>
            <p:cNvPr id="1391" name="Google Shape;1391;p103"/>
            <p:cNvCxnSpPr>
              <a:stCxn id="1389" idx="3"/>
              <a:endCxn id="1392" idx="1"/>
            </p:cNvCxnSpPr>
            <p:nvPr/>
          </p:nvCxnSpPr>
          <p:spPr>
            <a:xfrm flipH="1" rot="10800000">
              <a:off x="9764101" y="3769495"/>
              <a:ext cx="612300" cy="27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392" name="Google Shape;1392;p103"/>
            <p:cNvSpPr/>
            <p:nvPr/>
          </p:nvSpPr>
          <p:spPr>
            <a:xfrm>
              <a:off x="10376426" y="2879246"/>
              <a:ext cx="1009860" cy="1780673"/>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t>
              </a:r>
              <a:endParaRPr/>
            </a:p>
          </p:txBody>
        </p:sp>
        <p:pic>
          <p:nvPicPr>
            <p:cNvPr id="1393" name="Google Shape;1393;p103"/>
            <p:cNvPicPr preferRelativeResize="0"/>
            <p:nvPr/>
          </p:nvPicPr>
          <p:blipFill rotWithShape="1">
            <a:blip r:embed="rId11">
              <a:alphaModFix/>
            </a:blip>
            <a:srcRect b="0" l="0" r="0" t="0"/>
            <a:stretch/>
          </p:blipFill>
          <p:spPr>
            <a:xfrm>
              <a:off x="10376426" y="2872158"/>
              <a:ext cx="319699" cy="319699"/>
            </a:xfrm>
            <a:prstGeom prst="rect">
              <a:avLst/>
            </a:prstGeom>
            <a:noFill/>
            <a:ln>
              <a:noFill/>
            </a:ln>
          </p:spPr>
        </p:pic>
      </p:grpSp>
      <p:sp>
        <p:nvSpPr>
          <p:cNvPr id="1394" name="Google Shape;1394;p103"/>
          <p:cNvSpPr/>
          <p:nvPr/>
        </p:nvSpPr>
        <p:spPr>
          <a:xfrm>
            <a:off x="1548080" y="3099431"/>
            <a:ext cx="834046" cy="338554"/>
          </a:xfrm>
          <a:custGeom>
            <a:rect b="b" l="l" r="r" t="t"/>
            <a:pathLst>
              <a:path extrusionOk="0" h="120000" w="120000">
                <a:moveTo>
                  <a:pt x="0" y="0"/>
                </a:moveTo>
                <a:lnTo>
                  <a:pt x="120000" y="0"/>
                </a:lnTo>
                <a:lnTo>
                  <a:pt x="120000" y="120000"/>
                </a:lnTo>
                <a:lnTo>
                  <a:pt x="0" y="120000"/>
                </a:lnTo>
                <a:close/>
              </a:path>
              <a:path extrusionOk="0" fill="none" h="120000" w="120000">
                <a:moveTo>
                  <a:pt x="59525" y="111608"/>
                </a:moveTo>
                <a:lnTo>
                  <a:pt x="59375" y="23414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VLAN 3</a:t>
            </a:r>
            <a:endParaRPr/>
          </a:p>
        </p:txBody>
      </p:sp>
      <p:sp>
        <p:nvSpPr>
          <p:cNvPr id="1395" name="Google Shape;1395;p103"/>
          <p:cNvSpPr/>
          <p:nvPr/>
        </p:nvSpPr>
        <p:spPr>
          <a:xfrm>
            <a:off x="4313410" y="2530664"/>
            <a:ext cx="1536706" cy="584775"/>
          </a:xfrm>
          <a:custGeom>
            <a:rect b="b" l="l" r="r" t="t"/>
            <a:pathLst>
              <a:path extrusionOk="0" h="120000" w="120000">
                <a:moveTo>
                  <a:pt x="0" y="0"/>
                </a:moveTo>
                <a:lnTo>
                  <a:pt x="120000" y="0"/>
                </a:lnTo>
                <a:lnTo>
                  <a:pt x="120000" y="120000"/>
                </a:lnTo>
                <a:lnTo>
                  <a:pt x="0" y="120000"/>
                </a:lnTo>
                <a:close/>
              </a:path>
              <a:path extrusionOk="0" fill="none" h="120000" w="120000">
                <a:moveTo>
                  <a:pt x="13488" y="123700"/>
                </a:moveTo>
                <a:lnTo>
                  <a:pt x="12767" y="24984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Transit virtual interface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401" name="Google Shape;1401;p104"/>
          <p:cNvSpPr txBox="1"/>
          <p:nvPr>
            <p:ph type="title"/>
          </p:nvPr>
        </p:nvSpPr>
        <p:spPr>
          <a:xfrm>
            <a:off x="283411" y="236705"/>
            <a:ext cx="11392515"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High availability Direct Connect and backup VPN use case</a:t>
            </a:r>
            <a:endParaRPr/>
          </a:p>
        </p:txBody>
      </p:sp>
      <p:grpSp>
        <p:nvGrpSpPr>
          <p:cNvPr descr="A Direct Connect primary connection with a backup VPN connection from an on-premises network to a VPC virtual private gateway. See details in the notes.&#10;" id="1402" name="Google Shape;1402;p104"/>
          <p:cNvGrpSpPr/>
          <p:nvPr/>
        </p:nvGrpSpPr>
        <p:grpSpPr>
          <a:xfrm>
            <a:off x="1950749" y="1486115"/>
            <a:ext cx="8333942" cy="4002003"/>
            <a:chOff x="1950749" y="1486115"/>
            <a:chExt cx="8333942" cy="4002003"/>
          </a:xfrm>
        </p:grpSpPr>
        <p:sp>
          <p:nvSpPr>
            <p:cNvPr id="1403" name="Google Shape;1403;p104"/>
            <p:cNvSpPr/>
            <p:nvPr/>
          </p:nvSpPr>
          <p:spPr>
            <a:xfrm>
              <a:off x="2065720" y="1493627"/>
              <a:ext cx="1339411" cy="3994491"/>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a:t>
              </a:r>
              <a:endParaRPr/>
            </a:p>
          </p:txBody>
        </p:sp>
        <p:pic>
          <p:nvPicPr>
            <p:cNvPr id="1404" name="Google Shape;1404;p104"/>
            <p:cNvPicPr preferRelativeResize="0"/>
            <p:nvPr/>
          </p:nvPicPr>
          <p:blipFill rotWithShape="1">
            <a:blip r:embed="rId3">
              <a:alphaModFix/>
            </a:blip>
            <a:srcRect b="0" l="0" r="0" t="0"/>
            <a:stretch/>
          </p:blipFill>
          <p:spPr>
            <a:xfrm>
              <a:off x="2065720" y="1486115"/>
              <a:ext cx="328327" cy="328327"/>
            </a:xfrm>
            <a:prstGeom prst="rect">
              <a:avLst/>
            </a:prstGeom>
            <a:noFill/>
            <a:ln>
              <a:noFill/>
            </a:ln>
            <a:effectLst>
              <a:outerShdw blurRad="63500" rotWithShape="0" dir="2700016" dist="53881">
                <a:srgbClr val="000000">
                  <a:alpha val="24705"/>
                </a:srgbClr>
              </a:outerShdw>
            </a:effectLst>
          </p:spPr>
        </p:pic>
        <p:sp>
          <p:nvSpPr>
            <p:cNvPr id="1405" name="Google Shape;1405;p104"/>
            <p:cNvSpPr/>
            <p:nvPr/>
          </p:nvSpPr>
          <p:spPr>
            <a:xfrm>
              <a:off x="5406635" y="1493627"/>
              <a:ext cx="4878056" cy="3796858"/>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Cloud</a:t>
              </a:r>
              <a:endParaRPr/>
            </a:p>
          </p:txBody>
        </p:sp>
        <p:sp>
          <p:nvSpPr>
            <p:cNvPr id="1406" name="Google Shape;1406;p104"/>
            <p:cNvSpPr/>
            <p:nvPr/>
          </p:nvSpPr>
          <p:spPr>
            <a:xfrm>
              <a:off x="5316877" y="2048955"/>
              <a:ext cx="138060" cy="17545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407" name="Google Shape;1407;p104"/>
            <p:cNvPicPr preferRelativeResize="0"/>
            <p:nvPr/>
          </p:nvPicPr>
          <p:blipFill rotWithShape="1">
            <a:blip r:embed="rId4">
              <a:alphaModFix/>
            </a:blip>
            <a:srcRect b="0" l="0" r="0" t="0"/>
            <a:stretch/>
          </p:blipFill>
          <p:spPr>
            <a:xfrm>
              <a:off x="5406635" y="1493627"/>
              <a:ext cx="320815" cy="320815"/>
            </a:xfrm>
            <a:prstGeom prst="rect">
              <a:avLst/>
            </a:prstGeom>
            <a:noFill/>
            <a:ln>
              <a:noFill/>
            </a:ln>
            <a:effectLst>
              <a:outerShdw blurRad="63500" rotWithShape="0" dir="2700016" dist="53881">
                <a:srgbClr val="000000">
                  <a:alpha val="24705"/>
                </a:srgbClr>
              </a:outerShdw>
            </a:effectLst>
          </p:spPr>
        </p:pic>
        <p:sp>
          <p:nvSpPr>
            <p:cNvPr id="1408" name="Google Shape;1408;p104"/>
            <p:cNvSpPr/>
            <p:nvPr/>
          </p:nvSpPr>
          <p:spPr>
            <a:xfrm>
              <a:off x="4378912" y="2055394"/>
              <a:ext cx="2814151" cy="1748144"/>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Direct Connect location </a:t>
              </a:r>
              <a:endParaRPr/>
            </a:p>
          </p:txBody>
        </p:sp>
        <p:pic>
          <p:nvPicPr>
            <p:cNvPr id="1409" name="Google Shape;1409;p104"/>
            <p:cNvPicPr preferRelativeResize="0"/>
            <p:nvPr/>
          </p:nvPicPr>
          <p:blipFill rotWithShape="1">
            <a:blip r:embed="rId5">
              <a:alphaModFix/>
            </a:blip>
            <a:srcRect b="0" l="0" r="0" t="0"/>
            <a:stretch/>
          </p:blipFill>
          <p:spPr>
            <a:xfrm>
              <a:off x="4378912" y="2048955"/>
              <a:ext cx="365760" cy="365760"/>
            </a:xfrm>
            <a:prstGeom prst="rect">
              <a:avLst/>
            </a:prstGeom>
            <a:noFill/>
            <a:ln>
              <a:noFill/>
            </a:ln>
            <a:effectLst>
              <a:outerShdw blurRad="63500" rotWithShape="0" dir="2700016" dist="53881">
                <a:srgbClr val="000000">
                  <a:alpha val="24705"/>
                </a:srgbClr>
              </a:outerShdw>
            </a:effectLst>
          </p:spPr>
        </p:pic>
        <p:sp>
          <p:nvSpPr>
            <p:cNvPr id="1410" name="Google Shape;1410;p104"/>
            <p:cNvSpPr/>
            <p:nvPr/>
          </p:nvSpPr>
          <p:spPr>
            <a:xfrm>
              <a:off x="7564857" y="1814442"/>
              <a:ext cx="2422267" cy="3256323"/>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Region </a:t>
              </a:r>
              <a:endParaRPr/>
            </a:p>
          </p:txBody>
        </p:sp>
        <p:pic>
          <p:nvPicPr>
            <p:cNvPr id="1411" name="Google Shape;1411;p104"/>
            <p:cNvPicPr preferRelativeResize="0"/>
            <p:nvPr/>
          </p:nvPicPr>
          <p:blipFill rotWithShape="1">
            <a:blip r:embed="rId6">
              <a:alphaModFix/>
            </a:blip>
            <a:srcRect b="0" l="0" r="0" t="0"/>
            <a:stretch/>
          </p:blipFill>
          <p:spPr>
            <a:xfrm>
              <a:off x="7556390" y="1804505"/>
              <a:ext cx="329281" cy="329280"/>
            </a:xfrm>
            <a:prstGeom prst="rect">
              <a:avLst/>
            </a:prstGeom>
            <a:noFill/>
            <a:ln>
              <a:noFill/>
            </a:ln>
            <a:effectLst>
              <a:outerShdw blurRad="63500" rotWithShape="0" dir="2700016" dist="53881">
                <a:srgbClr val="000000">
                  <a:alpha val="24705"/>
                </a:srgbClr>
              </a:outerShdw>
            </a:effectLst>
          </p:spPr>
        </p:pic>
        <p:pic>
          <p:nvPicPr>
            <p:cNvPr id="1412" name="Google Shape;1412;p104"/>
            <p:cNvPicPr preferRelativeResize="0"/>
            <p:nvPr/>
          </p:nvPicPr>
          <p:blipFill rotWithShape="1">
            <a:blip r:embed="rId7">
              <a:alphaModFix/>
            </a:blip>
            <a:srcRect b="0" l="0" r="0" t="0"/>
            <a:stretch/>
          </p:blipFill>
          <p:spPr>
            <a:xfrm>
              <a:off x="2487667" y="2469903"/>
              <a:ext cx="476092" cy="476092"/>
            </a:xfrm>
            <a:prstGeom prst="rect">
              <a:avLst/>
            </a:prstGeom>
            <a:noFill/>
            <a:ln>
              <a:noFill/>
            </a:ln>
            <a:effectLst>
              <a:outerShdw blurRad="63500" rotWithShape="0" dir="2700016" dist="53881">
                <a:srgbClr val="000000">
                  <a:alpha val="24705"/>
                </a:srgbClr>
              </a:outerShdw>
            </a:effectLst>
          </p:spPr>
        </p:pic>
        <p:sp>
          <p:nvSpPr>
            <p:cNvPr id="1413" name="Google Shape;1413;p104"/>
            <p:cNvSpPr txBox="1"/>
            <p:nvPr/>
          </p:nvSpPr>
          <p:spPr>
            <a:xfrm>
              <a:off x="1950749" y="2901436"/>
              <a:ext cx="1511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customer router </a:t>
              </a:r>
              <a:endParaRPr/>
            </a:p>
          </p:txBody>
        </p:sp>
        <p:cxnSp>
          <p:nvCxnSpPr>
            <p:cNvPr id="1414" name="Google Shape;1414;p104"/>
            <p:cNvCxnSpPr>
              <a:stCxn id="1412" idx="3"/>
              <a:endCxn id="1415" idx="1"/>
            </p:cNvCxnSpPr>
            <p:nvPr/>
          </p:nvCxnSpPr>
          <p:spPr>
            <a:xfrm>
              <a:off x="2963759" y="2707949"/>
              <a:ext cx="17157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15" name="Google Shape;1415;p104"/>
            <p:cNvPicPr preferRelativeResize="0"/>
            <p:nvPr/>
          </p:nvPicPr>
          <p:blipFill rotWithShape="1">
            <a:blip r:embed="rId7">
              <a:alphaModFix/>
            </a:blip>
            <a:srcRect b="0" l="0" r="0" t="0"/>
            <a:stretch/>
          </p:blipFill>
          <p:spPr>
            <a:xfrm>
              <a:off x="4679499" y="2469903"/>
              <a:ext cx="476092" cy="476092"/>
            </a:xfrm>
            <a:prstGeom prst="rect">
              <a:avLst/>
            </a:prstGeom>
            <a:noFill/>
            <a:ln>
              <a:noFill/>
            </a:ln>
            <a:effectLst>
              <a:outerShdw blurRad="63500" rotWithShape="0" dir="2700016" dist="53881">
                <a:srgbClr val="000000">
                  <a:alpha val="24705"/>
                </a:srgbClr>
              </a:outerShdw>
            </a:effectLst>
          </p:spPr>
        </p:pic>
        <p:sp>
          <p:nvSpPr>
            <p:cNvPr id="1416" name="Google Shape;1416;p104"/>
            <p:cNvSpPr txBox="1"/>
            <p:nvPr/>
          </p:nvSpPr>
          <p:spPr>
            <a:xfrm>
              <a:off x="4290717" y="2906627"/>
              <a:ext cx="120676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or partner DX router</a:t>
              </a:r>
              <a:endParaRPr/>
            </a:p>
          </p:txBody>
        </p:sp>
        <p:cxnSp>
          <p:nvCxnSpPr>
            <p:cNvPr id="1417" name="Google Shape;1417;p104"/>
            <p:cNvCxnSpPr>
              <a:stCxn id="1415" idx="3"/>
              <a:endCxn id="1418" idx="1"/>
            </p:cNvCxnSpPr>
            <p:nvPr/>
          </p:nvCxnSpPr>
          <p:spPr>
            <a:xfrm>
              <a:off x="5155591" y="2707949"/>
              <a:ext cx="11538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18" name="Google Shape;1418;p104"/>
            <p:cNvPicPr preferRelativeResize="0"/>
            <p:nvPr/>
          </p:nvPicPr>
          <p:blipFill rotWithShape="1">
            <a:blip r:embed="rId7">
              <a:alphaModFix/>
            </a:blip>
            <a:srcRect b="0" l="0" r="0" t="0"/>
            <a:stretch/>
          </p:blipFill>
          <p:spPr>
            <a:xfrm>
              <a:off x="6309463" y="2469903"/>
              <a:ext cx="476092" cy="476092"/>
            </a:xfrm>
            <a:prstGeom prst="rect">
              <a:avLst/>
            </a:prstGeom>
            <a:noFill/>
            <a:ln>
              <a:noFill/>
            </a:ln>
            <a:effectLst>
              <a:outerShdw blurRad="63500" rotWithShape="0" dir="2700016" dist="53881">
                <a:srgbClr val="000000">
                  <a:alpha val="24705"/>
                </a:srgbClr>
              </a:outerShdw>
            </a:effectLst>
          </p:spPr>
        </p:pic>
        <p:sp>
          <p:nvSpPr>
            <p:cNvPr id="1419" name="Google Shape;1419;p104"/>
            <p:cNvSpPr txBox="1"/>
            <p:nvPr/>
          </p:nvSpPr>
          <p:spPr>
            <a:xfrm>
              <a:off x="5920681" y="2906627"/>
              <a:ext cx="120676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Direct Connect endpoint</a:t>
              </a:r>
              <a:endParaRPr/>
            </a:p>
          </p:txBody>
        </p:sp>
        <p:cxnSp>
          <p:nvCxnSpPr>
            <p:cNvPr id="1420" name="Google Shape;1420;p104"/>
            <p:cNvCxnSpPr>
              <a:stCxn id="1418" idx="3"/>
            </p:cNvCxnSpPr>
            <p:nvPr/>
          </p:nvCxnSpPr>
          <p:spPr>
            <a:xfrm>
              <a:off x="6785555" y="2707949"/>
              <a:ext cx="1633800" cy="411000"/>
            </a:xfrm>
            <a:prstGeom prst="bentConnector3">
              <a:avLst>
                <a:gd fmla="val 31062"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21" name="Google Shape;1421;p104"/>
            <p:cNvSpPr/>
            <p:nvPr/>
          </p:nvSpPr>
          <p:spPr>
            <a:xfrm>
              <a:off x="8575824" y="2560982"/>
              <a:ext cx="1205485" cy="1638366"/>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t>
              </a:r>
              <a:endParaRPr/>
            </a:p>
          </p:txBody>
        </p:sp>
        <p:pic>
          <p:nvPicPr>
            <p:cNvPr id="1422" name="Google Shape;1422;p104"/>
            <p:cNvPicPr preferRelativeResize="0"/>
            <p:nvPr/>
          </p:nvPicPr>
          <p:blipFill rotWithShape="1">
            <a:blip r:embed="rId8">
              <a:alphaModFix/>
            </a:blip>
            <a:srcRect b="0" l="0" r="0" t="0"/>
            <a:stretch/>
          </p:blipFill>
          <p:spPr>
            <a:xfrm>
              <a:off x="8575824" y="2566426"/>
              <a:ext cx="319699" cy="319699"/>
            </a:xfrm>
            <a:prstGeom prst="rect">
              <a:avLst/>
            </a:prstGeom>
            <a:noFill/>
            <a:ln>
              <a:noFill/>
            </a:ln>
            <a:effectLst>
              <a:outerShdw blurRad="63500" rotWithShape="0" dir="2700016" dist="53881">
                <a:srgbClr val="000000">
                  <a:alpha val="24705"/>
                </a:srgbClr>
              </a:outerShdw>
            </a:effectLst>
          </p:spPr>
        </p:pic>
        <p:sp>
          <p:nvSpPr>
            <p:cNvPr id="1423" name="Google Shape;1423;p104"/>
            <p:cNvSpPr/>
            <p:nvPr/>
          </p:nvSpPr>
          <p:spPr>
            <a:xfrm>
              <a:off x="8484807" y="2975658"/>
              <a:ext cx="225775" cy="10561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424" name="Google Shape;1424;p104"/>
            <p:cNvPicPr preferRelativeResize="0"/>
            <p:nvPr/>
          </p:nvPicPr>
          <p:blipFill rotWithShape="1">
            <a:blip r:embed="rId9">
              <a:alphaModFix/>
            </a:blip>
            <a:srcRect b="0" l="0" r="0" t="0"/>
            <a:stretch/>
          </p:blipFill>
          <p:spPr>
            <a:xfrm>
              <a:off x="8344944" y="3032988"/>
              <a:ext cx="518383" cy="518383"/>
            </a:xfrm>
            <a:prstGeom prst="rect">
              <a:avLst/>
            </a:prstGeom>
            <a:noFill/>
            <a:ln>
              <a:noFill/>
            </a:ln>
            <a:effectLst>
              <a:outerShdw blurRad="63500" rotWithShape="0" dir="2700016" dist="53881">
                <a:srgbClr val="000000">
                  <a:alpha val="24705"/>
                </a:srgbClr>
              </a:outerShdw>
            </a:effectLst>
          </p:spPr>
        </p:pic>
        <p:sp>
          <p:nvSpPr>
            <p:cNvPr id="1425" name="Google Shape;1425;p104"/>
            <p:cNvSpPr txBox="1"/>
            <p:nvPr/>
          </p:nvSpPr>
          <p:spPr>
            <a:xfrm>
              <a:off x="7864202" y="3464094"/>
              <a:ext cx="15175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Virtual private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gateway</a:t>
              </a:r>
              <a:endParaRPr/>
            </a:p>
          </p:txBody>
        </p:sp>
        <p:pic>
          <p:nvPicPr>
            <p:cNvPr id="1426" name="Google Shape;1426;p104"/>
            <p:cNvPicPr preferRelativeResize="0"/>
            <p:nvPr/>
          </p:nvPicPr>
          <p:blipFill rotWithShape="1">
            <a:blip r:embed="rId7">
              <a:alphaModFix/>
            </a:blip>
            <a:srcRect b="0" l="0" r="0" t="0"/>
            <a:stretch/>
          </p:blipFill>
          <p:spPr>
            <a:xfrm>
              <a:off x="2491319" y="4358156"/>
              <a:ext cx="476092" cy="476092"/>
            </a:xfrm>
            <a:prstGeom prst="rect">
              <a:avLst/>
            </a:prstGeom>
            <a:noFill/>
            <a:ln>
              <a:noFill/>
            </a:ln>
            <a:effectLst>
              <a:outerShdw blurRad="63500" rotWithShape="0" dir="2700016" dist="53881">
                <a:srgbClr val="000000">
                  <a:alpha val="24705"/>
                </a:srgbClr>
              </a:outerShdw>
            </a:effectLst>
          </p:spPr>
        </p:pic>
        <p:sp>
          <p:nvSpPr>
            <p:cNvPr id="1427" name="Google Shape;1427;p104"/>
            <p:cNvSpPr txBox="1"/>
            <p:nvPr/>
          </p:nvSpPr>
          <p:spPr>
            <a:xfrm>
              <a:off x="1954401" y="4789689"/>
              <a:ext cx="15113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gateway</a:t>
              </a:r>
              <a:endParaRPr/>
            </a:p>
          </p:txBody>
        </p:sp>
        <p:cxnSp>
          <p:nvCxnSpPr>
            <p:cNvPr id="1428" name="Google Shape;1428;p104"/>
            <p:cNvCxnSpPr/>
            <p:nvPr/>
          </p:nvCxnSpPr>
          <p:spPr>
            <a:xfrm flipH="1" rot="10800000">
              <a:off x="2951337" y="3452587"/>
              <a:ext cx="5451972" cy="1158384"/>
            </a:xfrm>
            <a:prstGeom prst="bentConnector3">
              <a:avLst>
                <a:gd fmla="val 78970"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29" name="Google Shape;1429;p104"/>
            <p:cNvPicPr preferRelativeResize="0"/>
            <p:nvPr/>
          </p:nvPicPr>
          <p:blipFill rotWithShape="1">
            <a:blip r:embed="rId10">
              <a:alphaModFix/>
            </a:blip>
            <a:srcRect b="0" l="0" r="0" t="0"/>
            <a:stretch/>
          </p:blipFill>
          <p:spPr>
            <a:xfrm>
              <a:off x="4432854" y="4103328"/>
              <a:ext cx="457200" cy="457200"/>
            </a:xfrm>
            <a:prstGeom prst="rect">
              <a:avLst/>
            </a:prstGeom>
            <a:noFill/>
            <a:ln>
              <a:noFill/>
            </a:ln>
            <a:effectLst>
              <a:outerShdw blurRad="63500" rotWithShape="0" dir="2700016" dist="53881">
                <a:srgbClr val="000000">
                  <a:alpha val="24705"/>
                </a:srgbClr>
              </a:outerShdw>
            </a:effectLst>
          </p:spPr>
        </p:pic>
        <p:sp>
          <p:nvSpPr>
            <p:cNvPr id="1430" name="Google Shape;1430;p104"/>
            <p:cNvSpPr txBox="1"/>
            <p:nvPr/>
          </p:nvSpPr>
          <p:spPr>
            <a:xfrm>
              <a:off x="3821144" y="4563391"/>
              <a:ext cx="176721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VPN connection</a:t>
              </a:r>
              <a:endParaRPr/>
            </a:p>
          </p:txBody>
        </p:sp>
      </p:grpSp>
      <p:sp>
        <p:nvSpPr>
          <p:cNvPr id="1431" name="Google Shape;1431;p104"/>
          <p:cNvSpPr/>
          <p:nvPr/>
        </p:nvSpPr>
        <p:spPr>
          <a:xfrm>
            <a:off x="3213936" y="804101"/>
            <a:ext cx="1536706" cy="584775"/>
          </a:xfrm>
          <a:custGeom>
            <a:rect b="b" l="l" r="r" t="t"/>
            <a:pathLst>
              <a:path extrusionOk="0" h="120000" w="120000">
                <a:moveTo>
                  <a:pt x="0" y="0"/>
                </a:moveTo>
                <a:lnTo>
                  <a:pt x="120000" y="0"/>
                </a:lnTo>
                <a:lnTo>
                  <a:pt x="120000" y="120000"/>
                </a:lnTo>
                <a:lnTo>
                  <a:pt x="0" y="120000"/>
                </a:lnTo>
                <a:close/>
              </a:path>
              <a:path extrusionOk="0" fill="none" h="120000" w="120000">
                <a:moveTo>
                  <a:pt x="59525" y="119426"/>
                </a:moveTo>
                <a:lnTo>
                  <a:pt x="58879" y="391196"/>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Primary connection</a:t>
            </a:r>
            <a:endParaRPr/>
          </a:p>
        </p:txBody>
      </p:sp>
      <p:sp>
        <p:nvSpPr>
          <p:cNvPr id="1432" name="Google Shape;1432;p104"/>
          <p:cNvSpPr/>
          <p:nvPr/>
        </p:nvSpPr>
        <p:spPr>
          <a:xfrm>
            <a:off x="2951337" y="5579211"/>
            <a:ext cx="1536706" cy="830997"/>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5318" y="-140088"/>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Secondary backup connection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438" name="Google Shape;1438;p105"/>
          <p:cNvSpPr txBox="1"/>
          <p:nvPr>
            <p:ph type="title"/>
          </p:nvPr>
        </p:nvSpPr>
        <p:spPr>
          <a:xfrm>
            <a:off x="283411" y="236705"/>
            <a:ext cx="11392515"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High resiliency with multiple Direct Connect locations</a:t>
            </a:r>
            <a:endParaRPr/>
          </a:p>
        </p:txBody>
      </p:sp>
      <p:grpSp>
        <p:nvGrpSpPr>
          <p:cNvPr descr="Two on-premises networks connected to a VPC through different Direct Connect locations. See details in the notes." id="1439" name="Google Shape;1439;p105"/>
          <p:cNvGrpSpPr/>
          <p:nvPr/>
        </p:nvGrpSpPr>
        <p:grpSpPr>
          <a:xfrm>
            <a:off x="1432697" y="1057661"/>
            <a:ext cx="8906363" cy="5073631"/>
            <a:chOff x="1432697" y="1057661"/>
            <a:chExt cx="8906363" cy="5073631"/>
          </a:xfrm>
        </p:grpSpPr>
        <p:sp>
          <p:nvSpPr>
            <p:cNvPr id="1440" name="Google Shape;1440;p105"/>
            <p:cNvSpPr/>
            <p:nvPr/>
          </p:nvSpPr>
          <p:spPr>
            <a:xfrm>
              <a:off x="1432913" y="1305804"/>
              <a:ext cx="2026587" cy="2005111"/>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1</a:t>
              </a:r>
              <a:endParaRPr/>
            </a:p>
          </p:txBody>
        </p:sp>
        <p:pic>
          <p:nvPicPr>
            <p:cNvPr id="1441" name="Google Shape;1441;p105"/>
            <p:cNvPicPr preferRelativeResize="0"/>
            <p:nvPr/>
          </p:nvPicPr>
          <p:blipFill rotWithShape="1">
            <a:blip r:embed="rId3">
              <a:alphaModFix/>
            </a:blip>
            <a:srcRect b="0" l="0" r="0" t="0"/>
            <a:stretch/>
          </p:blipFill>
          <p:spPr>
            <a:xfrm>
              <a:off x="1432697" y="1305804"/>
              <a:ext cx="328327" cy="328327"/>
            </a:xfrm>
            <a:prstGeom prst="rect">
              <a:avLst/>
            </a:prstGeom>
            <a:noFill/>
            <a:ln>
              <a:noFill/>
            </a:ln>
          </p:spPr>
        </p:pic>
        <p:sp>
          <p:nvSpPr>
            <p:cNvPr id="1442" name="Google Shape;1442;p105"/>
            <p:cNvSpPr/>
            <p:nvPr/>
          </p:nvSpPr>
          <p:spPr>
            <a:xfrm>
              <a:off x="5461004" y="1057661"/>
              <a:ext cx="4878056" cy="5073631"/>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Cloud</a:t>
              </a:r>
              <a:endParaRPr/>
            </a:p>
          </p:txBody>
        </p:sp>
        <p:sp>
          <p:nvSpPr>
            <p:cNvPr id="1443" name="Google Shape;1443;p105"/>
            <p:cNvSpPr/>
            <p:nvPr/>
          </p:nvSpPr>
          <p:spPr>
            <a:xfrm>
              <a:off x="5391565" y="1563109"/>
              <a:ext cx="138060" cy="17545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444" name="Google Shape;1444;p105"/>
            <p:cNvPicPr preferRelativeResize="0"/>
            <p:nvPr/>
          </p:nvPicPr>
          <p:blipFill rotWithShape="1">
            <a:blip r:embed="rId4">
              <a:alphaModFix/>
            </a:blip>
            <a:srcRect b="0" l="0" r="0" t="0"/>
            <a:stretch/>
          </p:blipFill>
          <p:spPr>
            <a:xfrm>
              <a:off x="5465537" y="1057661"/>
              <a:ext cx="320815" cy="320815"/>
            </a:xfrm>
            <a:prstGeom prst="rect">
              <a:avLst/>
            </a:prstGeom>
            <a:noFill/>
            <a:ln>
              <a:noFill/>
            </a:ln>
          </p:spPr>
        </p:pic>
        <p:sp>
          <p:nvSpPr>
            <p:cNvPr id="1445" name="Google Shape;1445;p105"/>
            <p:cNvSpPr/>
            <p:nvPr/>
          </p:nvSpPr>
          <p:spPr>
            <a:xfrm>
              <a:off x="5391021" y="4043826"/>
              <a:ext cx="138060" cy="17545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46" name="Google Shape;1446;p105"/>
            <p:cNvSpPr/>
            <p:nvPr/>
          </p:nvSpPr>
          <p:spPr>
            <a:xfrm>
              <a:off x="4433281" y="1562771"/>
              <a:ext cx="2629587" cy="1748144"/>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DX location 1 </a:t>
              </a:r>
              <a:endParaRPr/>
            </a:p>
          </p:txBody>
        </p:sp>
        <p:pic>
          <p:nvPicPr>
            <p:cNvPr id="1447" name="Google Shape;1447;p105"/>
            <p:cNvPicPr preferRelativeResize="0"/>
            <p:nvPr/>
          </p:nvPicPr>
          <p:blipFill rotWithShape="1">
            <a:blip r:embed="rId5">
              <a:alphaModFix/>
            </a:blip>
            <a:srcRect b="0" l="0" r="0" t="0"/>
            <a:stretch/>
          </p:blipFill>
          <p:spPr>
            <a:xfrm>
              <a:off x="4433281" y="1556332"/>
              <a:ext cx="365760" cy="365760"/>
            </a:xfrm>
            <a:prstGeom prst="rect">
              <a:avLst/>
            </a:prstGeom>
            <a:noFill/>
            <a:ln>
              <a:noFill/>
            </a:ln>
          </p:spPr>
        </p:pic>
        <p:sp>
          <p:nvSpPr>
            <p:cNvPr id="1448" name="Google Shape;1448;p105"/>
            <p:cNvSpPr/>
            <p:nvPr/>
          </p:nvSpPr>
          <p:spPr>
            <a:xfrm>
              <a:off x="7619226" y="1562771"/>
              <a:ext cx="2422267" cy="4228861"/>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Region </a:t>
              </a:r>
              <a:endParaRPr/>
            </a:p>
          </p:txBody>
        </p:sp>
        <p:pic>
          <p:nvPicPr>
            <p:cNvPr id="1449" name="Google Shape;1449;p105"/>
            <p:cNvPicPr preferRelativeResize="0"/>
            <p:nvPr/>
          </p:nvPicPr>
          <p:blipFill rotWithShape="1">
            <a:blip r:embed="rId6">
              <a:alphaModFix/>
            </a:blip>
            <a:srcRect b="0" l="0" r="0" t="0"/>
            <a:stretch/>
          </p:blipFill>
          <p:spPr>
            <a:xfrm>
              <a:off x="7619226" y="1556332"/>
              <a:ext cx="329281" cy="329280"/>
            </a:xfrm>
            <a:prstGeom prst="rect">
              <a:avLst/>
            </a:prstGeom>
            <a:noFill/>
            <a:ln>
              <a:noFill/>
            </a:ln>
          </p:spPr>
        </p:pic>
        <p:sp>
          <p:nvSpPr>
            <p:cNvPr id="1450" name="Google Shape;1450;p105"/>
            <p:cNvSpPr/>
            <p:nvPr/>
          </p:nvSpPr>
          <p:spPr>
            <a:xfrm>
              <a:off x="8386354" y="2894707"/>
              <a:ext cx="1205485" cy="2000014"/>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t>
              </a:r>
              <a:endParaRPr/>
            </a:p>
          </p:txBody>
        </p:sp>
        <p:pic>
          <p:nvPicPr>
            <p:cNvPr id="1451" name="Google Shape;1451;p105"/>
            <p:cNvPicPr preferRelativeResize="0"/>
            <p:nvPr/>
          </p:nvPicPr>
          <p:blipFill rotWithShape="1">
            <a:blip r:embed="rId7">
              <a:alphaModFix/>
            </a:blip>
            <a:srcRect b="0" l="0" r="0" t="0"/>
            <a:stretch/>
          </p:blipFill>
          <p:spPr>
            <a:xfrm>
              <a:off x="8386354" y="2900151"/>
              <a:ext cx="319699" cy="319699"/>
            </a:xfrm>
            <a:prstGeom prst="rect">
              <a:avLst/>
            </a:prstGeom>
            <a:noFill/>
            <a:ln>
              <a:noFill/>
            </a:ln>
          </p:spPr>
        </p:pic>
        <p:sp>
          <p:nvSpPr>
            <p:cNvPr id="1452" name="Google Shape;1452;p105"/>
            <p:cNvSpPr/>
            <p:nvPr/>
          </p:nvSpPr>
          <p:spPr>
            <a:xfrm>
              <a:off x="8306001" y="3360575"/>
              <a:ext cx="134700" cy="10365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453" name="Google Shape;1453;p105"/>
            <p:cNvSpPr/>
            <p:nvPr/>
          </p:nvSpPr>
          <p:spPr>
            <a:xfrm>
              <a:off x="1447975" y="3786521"/>
              <a:ext cx="2026587" cy="2005111"/>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network 2</a:t>
              </a:r>
              <a:endParaRPr/>
            </a:p>
          </p:txBody>
        </p:sp>
        <p:pic>
          <p:nvPicPr>
            <p:cNvPr id="1454" name="Google Shape;1454;p105"/>
            <p:cNvPicPr preferRelativeResize="0"/>
            <p:nvPr/>
          </p:nvPicPr>
          <p:blipFill rotWithShape="1">
            <a:blip r:embed="rId3">
              <a:alphaModFix/>
            </a:blip>
            <a:srcRect b="0" l="0" r="0" t="0"/>
            <a:stretch/>
          </p:blipFill>
          <p:spPr>
            <a:xfrm>
              <a:off x="1447759" y="3786521"/>
              <a:ext cx="328327" cy="328327"/>
            </a:xfrm>
            <a:prstGeom prst="rect">
              <a:avLst/>
            </a:prstGeom>
            <a:noFill/>
            <a:ln>
              <a:noFill/>
            </a:ln>
          </p:spPr>
        </p:pic>
        <p:sp>
          <p:nvSpPr>
            <p:cNvPr id="1455" name="Google Shape;1455;p105"/>
            <p:cNvSpPr/>
            <p:nvPr/>
          </p:nvSpPr>
          <p:spPr>
            <a:xfrm>
              <a:off x="4432737" y="4043488"/>
              <a:ext cx="2629587" cy="1748144"/>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DX location 2 </a:t>
              </a:r>
              <a:endParaRPr/>
            </a:p>
          </p:txBody>
        </p:sp>
        <p:pic>
          <p:nvPicPr>
            <p:cNvPr id="1456" name="Google Shape;1456;p105"/>
            <p:cNvPicPr preferRelativeResize="0"/>
            <p:nvPr/>
          </p:nvPicPr>
          <p:blipFill rotWithShape="1">
            <a:blip r:embed="rId5">
              <a:alphaModFix/>
            </a:blip>
            <a:srcRect b="0" l="0" r="0" t="0"/>
            <a:stretch/>
          </p:blipFill>
          <p:spPr>
            <a:xfrm>
              <a:off x="4432737" y="4037049"/>
              <a:ext cx="365760" cy="365760"/>
            </a:xfrm>
            <a:prstGeom prst="rect">
              <a:avLst/>
            </a:prstGeom>
            <a:noFill/>
            <a:ln>
              <a:noFill/>
            </a:ln>
          </p:spPr>
        </p:pic>
        <p:pic>
          <p:nvPicPr>
            <p:cNvPr id="1457" name="Google Shape;1457;p105"/>
            <p:cNvPicPr preferRelativeResize="0"/>
            <p:nvPr/>
          </p:nvPicPr>
          <p:blipFill rotWithShape="1">
            <a:blip r:embed="rId8">
              <a:alphaModFix/>
            </a:blip>
            <a:srcRect b="0" l="0" r="0" t="0"/>
            <a:stretch/>
          </p:blipFill>
          <p:spPr>
            <a:xfrm>
              <a:off x="2216916" y="1990828"/>
              <a:ext cx="476092" cy="476092"/>
            </a:xfrm>
            <a:prstGeom prst="rect">
              <a:avLst/>
            </a:prstGeom>
            <a:noFill/>
            <a:ln>
              <a:noFill/>
            </a:ln>
          </p:spPr>
        </p:pic>
        <p:sp>
          <p:nvSpPr>
            <p:cNvPr id="1458" name="Google Shape;1458;p105"/>
            <p:cNvSpPr txBox="1"/>
            <p:nvPr/>
          </p:nvSpPr>
          <p:spPr>
            <a:xfrm>
              <a:off x="1517149" y="2543653"/>
              <a:ext cx="185589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customer router 1 </a:t>
              </a:r>
              <a:endParaRPr/>
            </a:p>
          </p:txBody>
        </p:sp>
        <p:cxnSp>
          <p:nvCxnSpPr>
            <p:cNvPr id="1459" name="Google Shape;1459;p105"/>
            <p:cNvCxnSpPr>
              <a:stCxn id="1457" idx="3"/>
              <a:endCxn id="1460" idx="1"/>
            </p:cNvCxnSpPr>
            <p:nvPr/>
          </p:nvCxnSpPr>
          <p:spPr>
            <a:xfrm flipH="1" rot="10800000">
              <a:off x="2693008" y="2215374"/>
              <a:ext cx="2040900" cy="13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60" name="Google Shape;1460;p105"/>
            <p:cNvPicPr preferRelativeResize="0"/>
            <p:nvPr/>
          </p:nvPicPr>
          <p:blipFill rotWithShape="1">
            <a:blip r:embed="rId8">
              <a:alphaModFix/>
            </a:blip>
            <a:srcRect b="0" l="0" r="0" t="0"/>
            <a:stretch/>
          </p:blipFill>
          <p:spPr>
            <a:xfrm>
              <a:off x="4733868" y="1977280"/>
              <a:ext cx="476092" cy="476092"/>
            </a:xfrm>
            <a:prstGeom prst="rect">
              <a:avLst/>
            </a:prstGeom>
            <a:noFill/>
            <a:ln>
              <a:noFill/>
            </a:ln>
          </p:spPr>
        </p:pic>
        <p:sp>
          <p:nvSpPr>
            <p:cNvPr id="1461" name="Google Shape;1461;p105"/>
            <p:cNvSpPr txBox="1"/>
            <p:nvPr/>
          </p:nvSpPr>
          <p:spPr>
            <a:xfrm>
              <a:off x="4345086" y="2414004"/>
              <a:ext cx="127263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or partner DX router 1</a:t>
              </a:r>
              <a:endParaRPr/>
            </a:p>
          </p:txBody>
        </p:sp>
        <p:cxnSp>
          <p:nvCxnSpPr>
            <p:cNvPr id="1462" name="Google Shape;1462;p105"/>
            <p:cNvCxnSpPr>
              <a:stCxn id="1460" idx="3"/>
              <a:endCxn id="1463" idx="1"/>
            </p:cNvCxnSpPr>
            <p:nvPr/>
          </p:nvCxnSpPr>
          <p:spPr>
            <a:xfrm>
              <a:off x="5209960" y="2215326"/>
              <a:ext cx="11538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63" name="Google Shape;1463;p105"/>
            <p:cNvPicPr preferRelativeResize="0"/>
            <p:nvPr/>
          </p:nvPicPr>
          <p:blipFill rotWithShape="1">
            <a:blip r:embed="rId8">
              <a:alphaModFix/>
            </a:blip>
            <a:srcRect b="0" l="0" r="0" t="0"/>
            <a:stretch/>
          </p:blipFill>
          <p:spPr>
            <a:xfrm>
              <a:off x="6363832" y="1977280"/>
              <a:ext cx="476092" cy="476092"/>
            </a:xfrm>
            <a:prstGeom prst="rect">
              <a:avLst/>
            </a:prstGeom>
            <a:noFill/>
            <a:ln>
              <a:noFill/>
            </a:ln>
          </p:spPr>
        </p:pic>
        <p:sp>
          <p:nvSpPr>
            <p:cNvPr id="1464" name="Google Shape;1464;p105"/>
            <p:cNvSpPr txBox="1"/>
            <p:nvPr/>
          </p:nvSpPr>
          <p:spPr>
            <a:xfrm>
              <a:off x="5932895" y="2405914"/>
              <a:ext cx="119941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DX endpoint 1</a:t>
              </a:r>
              <a:endParaRPr/>
            </a:p>
          </p:txBody>
        </p:sp>
        <p:cxnSp>
          <p:nvCxnSpPr>
            <p:cNvPr id="1465" name="Google Shape;1465;p105"/>
            <p:cNvCxnSpPr>
              <a:stCxn id="1463" idx="3"/>
            </p:cNvCxnSpPr>
            <p:nvPr/>
          </p:nvCxnSpPr>
          <p:spPr>
            <a:xfrm>
              <a:off x="6839924" y="2215326"/>
              <a:ext cx="1348500" cy="1276200"/>
            </a:xfrm>
            <a:prstGeom prst="bentConnector3">
              <a:avLst>
                <a:gd fmla="val 38161"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66" name="Google Shape;1466;p105"/>
            <p:cNvPicPr preferRelativeResize="0"/>
            <p:nvPr/>
          </p:nvPicPr>
          <p:blipFill rotWithShape="1">
            <a:blip r:embed="rId9">
              <a:alphaModFix/>
            </a:blip>
            <a:srcRect b="0" l="0" r="0" t="0"/>
            <a:stretch/>
          </p:blipFill>
          <p:spPr>
            <a:xfrm>
              <a:off x="8154071" y="3389199"/>
              <a:ext cx="518383" cy="518383"/>
            </a:xfrm>
            <a:prstGeom prst="rect">
              <a:avLst/>
            </a:prstGeom>
            <a:noFill/>
            <a:ln>
              <a:noFill/>
            </a:ln>
          </p:spPr>
        </p:pic>
        <p:sp>
          <p:nvSpPr>
            <p:cNvPr id="1467" name="Google Shape;1467;p105"/>
            <p:cNvSpPr txBox="1"/>
            <p:nvPr/>
          </p:nvSpPr>
          <p:spPr>
            <a:xfrm>
              <a:off x="7674732" y="3797819"/>
              <a:ext cx="15175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Virtual private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gateway</a:t>
              </a:r>
              <a:endParaRPr/>
            </a:p>
          </p:txBody>
        </p:sp>
        <p:pic>
          <p:nvPicPr>
            <p:cNvPr id="1468" name="Google Shape;1468;p105"/>
            <p:cNvPicPr preferRelativeResize="0"/>
            <p:nvPr/>
          </p:nvPicPr>
          <p:blipFill rotWithShape="1">
            <a:blip r:embed="rId8">
              <a:alphaModFix/>
            </a:blip>
            <a:srcRect b="0" l="0" r="0" t="0"/>
            <a:stretch/>
          </p:blipFill>
          <p:spPr>
            <a:xfrm>
              <a:off x="2231978" y="4471545"/>
              <a:ext cx="476092" cy="476092"/>
            </a:xfrm>
            <a:prstGeom prst="rect">
              <a:avLst/>
            </a:prstGeom>
            <a:noFill/>
            <a:ln>
              <a:noFill/>
            </a:ln>
          </p:spPr>
        </p:pic>
        <p:sp>
          <p:nvSpPr>
            <p:cNvPr id="1469" name="Google Shape;1469;p105"/>
            <p:cNvSpPr txBox="1"/>
            <p:nvPr/>
          </p:nvSpPr>
          <p:spPr>
            <a:xfrm>
              <a:off x="1527015" y="4962482"/>
              <a:ext cx="185589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On-premises customer router 2 </a:t>
              </a:r>
              <a:endParaRPr/>
            </a:p>
          </p:txBody>
        </p:sp>
        <p:cxnSp>
          <p:nvCxnSpPr>
            <p:cNvPr id="1470" name="Google Shape;1470;p105"/>
            <p:cNvCxnSpPr>
              <a:stCxn id="1468" idx="3"/>
              <a:endCxn id="1471" idx="1"/>
            </p:cNvCxnSpPr>
            <p:nvPr/>
          </p:nvCxnSpPr>
          <p:spPr>
            <a:xfrm flipH="1" rot="10800000">
              <a:off x="2708070" y="4696091"/>
              <a:ext cx="2025300" cy="13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71" name="Google Shape;1471;p105"/>
            <p:cNvPicPr preferRelativeResize="0"/>
            <p:nvPr/>
          </p:nvPicPr>
          <p:blipFill rotWithShape="1">
            <a:blip r:embed="rId8">
              <a:alphaModFix/>
            </a:blip>
            <a:srcRect b="0" l="0" r="0" t="0"/>
            <a:stretch/>
          </p:blipFill>
          <p:spPr>
            <a:xfrm>
              <a:off x="4733324" y="4457997"/>
              <a:ext cx="476092" cy="476092"/>
            </a:xfrm>
            <a:prstGeom prst="rect">
              <a:avLst/>
            </a:prstGeom>
            <a:noFill/>
            <a:ln>
              <a:noFill/>
            </a:ln>
          </p:spPr>
        </p:pic>
        <p:sp>
          <p:nvSpPr>
            <p:cNvPr id="1472" name="Google Shape;1472;p105"/>
            <p:cNvSpPr txBox="1"/>
            <p:nvPr/>
          </p:nvSpPr>
          <p:spPr>
            <a:xfrm>
              <a:off x="4344542" y="4894721"/>
              <a:ext cx="127263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Customer or partner DX router 2</a:t>
              </a:r>
              <a:endParaRPr/>
            </a:p>
          </p:txBody>
        </p:sp>
        <p:cxnSp>
          <p:nvCxnSpPr>
            <p:cNvPr id="1473" name="Google Shape;1473;p105"/>
            <p:cNvCxnSpPr>
              <a:stCxn id="1471" idx="3"/>
              <a:endCxn id="1474" idx="1"/>
            </p:cNvCxnSpPr>
            <p:nvPr/>
          </p:nvCxnSpPr>
          <p:spPr>
            <a:xfrm>
              <a:off x="5209416" y="4696043"/>
              <a:ext cx="11538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74" name="Google Shape;1474;p105"/>
            <p:cNvPicPr preferRelativeResize="0"/>
            <p:nvPr/>
          </p:nvPicPr>
          <p:blipFill rotWithShape="1">
            <a:blip r:embed="rId8">
              <a:alphaModFix/>
            </a:blip>
            <a:srcRect b="0" l="0" r="0" t="0"/>
            <a:stretch/>
          </p:blipFill>
          <p:spPr>
            <a:xfrm>
              <a:off x="6363288" y="4457997"/>
              <a:ext cx="476092" cy="476092"/>
            </a:xfrm>
            <a:prstGeom prst="rect">
              <a:avLst/>
            </a:prstGeom>
            <a:noFill/>
            <a:ln>
              <a:noFill/>
            </a:ln>
          </p:spPr>
        </p:pic>
        <p:sp>
          <p:nvSpPr>
            <p:cNvPr id="1475" name="Google Shape;1475;p105"/>
            <p:cNvSpPr txBox="1"/>
            <p:nvPr/>
          </p:nvSpPr>
          <p:spPr>
            <a:xfrm>
              <a:off x="5900983" y="4978039"/>
              <a:ext cx="119941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DX endpoint 2</a:t>
              </a:r>
              <a:endParaRPr/>
            </a:p>
          </p:txBody>
        </p:sp>
        <p:cxnSp>
          <p:nvCxnSpPr>
            <p:cNvPr id="1476" name="Google Shape;1476;p105"/>
            <p:cNvCxnSpPr>
              <a:stCxn id="1474" idx="3"/>
            </p:cNvCxnSpPr>
            <p:nvPr/>
          </p:nvCxnSpPr>
          <p:spPr>
            <a:xfrm flipH="1" rot="10800000">
              <a:off x="6839380" y="3786443"/>
              <a:ext cx="1349100" cy="909600"/>
            </a:xfrm>
            <a:prstGeom prst="bentConnector3">
              <a:avLst>
                <a:gd fmla="val 38703" name="adj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482" name="Google Shape;1482;p10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Connecting to your remote network with Direct Connect</a:t>
            </a:r>
            <a:endParaRPr/>
          </a:p>
        </p:txBody>
      </p:sp>
      <p:sp>
        <p:nvSpPr>
          <p:cNvPr id="1483" name="Google Shape;1483;p10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00000"/>
              </a:lnSpc>
              <a:spcBef>
                <a:spcPts val="0"/>
              </a:spcBef>
              <a:spcAft>
                <a:spcPts val="0"/>
              </a:spcAft>
              <a:buClr>
                <a:srgbClr val="232F3E"/>
              </a:buClr>
              <a:buSzPct val="100000"/>
              <a:buChar char="•"/>
            </a:pPr>
            <a:r>
              <a:rPr lang="en-US"/>
              <a:t>Direct Connect is a dedicated, private, VLAN connection that extends an on-premises network to include AWS resources.</a:t>
            </a:r>
            <a:endParaRPr/>
          </a:p>
          <a:p>
            <a:pPr indent="-228600" lvl="1" marL="457200" rtl="0" algn="l">
              <a:lnSpc>
                <a:spcPct val="100000"/>
              </a:lnSpc>
              <a:spcBef>
                <a:spcPts val="1200"/>
              </a:spcBef>
              <a:spcAft>
                <a:spcPts val="0"/>
              </a:spcAft>
              <a:buClr>
                <a:srgbClr val="232F3E"/>
              </a:buClr>
              <a:buSzPct val="100000"/>
              <a:buChar char="•"/>
            </a:pPr>
            <a:r>
              <a:rPr lang="en-US"/>
              <a:t>Use a private virtual interface to connect a Direct Connect location to a virtual private gateway.</a:t>
            </a:r>
            <a:endParaRPr/>
          </a:p>
          <a:p>
            <a:pPr indent="-228600" lvl="1" marL="457200" rtl="0" algn="l">
              <a:lnSpc>
                <a:spcPct val="100000"/>
              </a:lnSpc>
              <a:spcBef>
                <a:spcPts val="1200"/>
              </a:spcBef>
              <a:spcAft>
                <a:spcPts val="0"/>
              </a:spcAft>
              <a:buClr>
                <a:srgbClr val="232F3E"/>
              </a:buClr>
              <a:buSzPct val="100000"/>
              <a:buChar char="•"/>
            </a:pPr>
            <a:r>
              <a:rPr lang="en-US"/>
              <a:t>Use a public virtual interface to connect a Direct Connect location to supported AWS services.</a:t>
            </a:r>
            <a:endParaRPr/>
          </a:p>
          <a:p>
            <a:pPr indent="-228600" lvl="1" marL="457200" rtl="0" algn="l">
              <a:lnSpc>
                <a:spcPct val="100000"/>
              </a:lnSpc>
              <a:spcBef>
                <a:spcPts val="1200"/>
              </a:spcBef>
              <a:spcAft>
                <a:spcPts val="0"/>
              </a:spcAft>
              <a:buClr>
                <a:srgbClr val="232F3E"/>
              </a:buClr>
              <a:buSzPct val="100000"/>
              <a:buChar char="•"/>
            </a:pPr>
            <a:r>
              <a:rPr lang="en-US"/>
              <a:t>Use a transit virtual interface to connect a Direct Connect location to a transit gateway through a Direct Connect gateway.</a:t>
            </a:r>
            <a:endParaRPr/>
          </a:p>
          <a:p>
            <a:pPr indent="-228600" lvl="0" marL="228600" rtl="0" algn="l">
              <a:lnSpc>
                <a:spcPct val="100000"/>
              </a:lnSpc>
              <a:spcBef>
                <a:spcPts val="1200"/>
              </a:spcBef>
              <a:spcAft>
                <a:spcPts val="0"/>
              </a:spcAft>
              <a:buClr>
                <a:srgbClr val="232F3E"/>
              </a:buClr>
              <a:buSzPct val="100000"/>
              <a:buChar char="•"/>
            </a:pPr>
            <a:r>
              <a:rPr lang="en-US"/>
              <a:t>Make your network highly available by using Direct Connect as a primary connection and a VPN as a backup connection.</a:t>
            </a:r>
            <a:endParaRPr/>
          </a:p>
          <a:p>
            <a:pPr indent="-228600" lvl="0" marL="228600" rtl="0" algn="l">
              <a:lnSpc>
                <a:spcPct val="100000"/>
              </a:lnSpc>
              <a:spcBef>
                <a:spcPts val="1200"/>
              </a:spcBef>
              <a:spcAft>
                <a:spcPts val="0"/>
              </a:spcAft>
              <a:buClr>
                <a:srgbClr val="232F3E"/>
              </a:buClr>
              <a:buSzPct val="100000"/>
              <a:buChar char="•"/>
            </a:pPr>
            <a:r>
              <a:rPr lang="en-US"/>
              <a:t>Make your network highly resilient by connecting from multiple on-premises networks to AWS by using multiple Direct Connect locations.</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p:txBody>
      </p:sp>
      <p:pic>
        <p:nvPicPr>
          <p:cNvPr id="1484" name="Google Shape;1484;p106"/>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490" name="Google Shape;1490;p10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Applying AWS Well-Architected Framework principles to network connectivity</a:t>
            </a:r>
            <a:endParaRPr/>
          </a:p>
        </p:txBody>
      </p:sp>
      <p:sp>
        <p:nvSpPr>
          <p:cNvPr id="1491" name="Google Shape;1491;p10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Connecting Networks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497" name="Google Shape;1497;p10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Well-Architected Framework network pillars</a:t>
            </a:r>
            <a:endParaRPr/>
          </a:p>
        </p:txBody>
      </p:sp>
      <p:pic>
        <p:nvPicPr>
          <p:cNvPr id="1498" name="Google Shape;1498;p108"/>
          <p:cNvPicPr preferRelativeResize="0"/>
          <p:nvPr/>
        </p:nvPicPr>
        <p:blipFill rotWithShape="1">
          <a:blip r:embed="rId3">
            <a:alphaModFix/>
          </a:blip>
          <a:srcRect b="0" l="0" r="0" t="0"/>
          <a:stretch/>
        </p:blipFill>
        <p:spPr>
          <a:xfrm>
            <a:off x="796069" y="1225195"/>
            <a:ext cx="1942793" cy="5029200"/>
          </a:xfrm>
          <a:prstGeom prst="rect">
            <a:avLst/>
          </a:prstGeom>
          <a:noFill/>
          <a:ln>
            <a:noFill/>
          </a:ln>
        </p:spPr>
      </p:pic>
      <p:pic>
        <p:nvPicPr>
          <p:cNvPr id="1499" name="Google Shape;1499;p108"/>
          <p:cNvPicPr preferRelativeResize="0"/>
          <p:nvPr/>
        </p:nvPicPr>
        <p:blipFill rotWithShape="1">
          <a:blip r:embed="rId4">
            <a:alphaModFix/>
          </a:blip>
          <a:srcRect b="0" l="0" r="0" t="0"/>
          <a:stretch/>
        </p:blipFill>
        <p:spPr>
          <a:xfrm>
            <a:off x="3482310" y="1225195"/>
            <a:ext cx="1942793" cy="5029200"/>
          </a:xfrm>
          <a:prstGeom prst="rect">
            <a:avLst/>
          </a:prstGeom>
          <a:noFill/>
          <a:ln>
            <a:noFill/>
          </a:ln>
        </p:spPr>
      </p:pic>
      <p:pic>
        <p:nvPicPr>
          <p:cNvPr id="1500" name="Google Shape;1500;p108"/>
          <p:cNvPicPr preferRelativeResize="0"/>
          <p:nvPr/>
        </p:nvPicPr>
        <p:blipFill rotWithShape="1">
          <a:blip r:embed="rId5">
            <a:alphaModFix/>
          </a:blip>
          <a:srcRect b="0" l="0" r="0" t="0"/>
          <a:stretch/>
        </p:blipFill>
        <p:spPr>
          <a:xfrm>
            <a:off x="6303354" y="1225195"/>
            <a:ext cx="1942793" cy="5029200"/>
          </a:xfrm>
          <a:prstGeom prst="rect">
            <a:avLst/>
          </a:prstGeom>
          <a:noFill/>
          <a:ln>
            <a:noFill/>
          </a:ln>
        </p:spPr>
      </p:pic>
      <p:pic>
        <p:nvPicPr>
          <p:cNvPr id="1501" name="Google Shape;1501;p108"/>
          <p:cNvPicPr preferRelativeResize="0"/>
          <p:nvPr/>
        </p:nvPicPr>
        <p:blipFill rotWithShape="1">
          <a:blip r:embed="rId6">
            <a:alphaModFix/>
          </a:blip>
          <a:srcRect b="0" l="0" r="0" t="0"/>
          <a:stretch/>
        </p:blipFill>
        <p:spPr>
          <a:xfrm>
            <a:off x="9310591" y="1225195"/>
            <a:ext cx="1942793" cy="5029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07" name="Google Shape;1507;p109"/>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Foundations - plan your network topology</a:t>
            </a:r>
            <a:endParaRPr/>
          </a:p>
        </p:txBody>
      </p:sp>
      <p:pic>
        <p:nvPicPr>
          <p:cNvPr descr="Reliability pillar" id="1508" name="Google Shape;1508;p109"/>
          <p:cNvPicPr preferRelativeResize="0"/>
          <p:nvPr/>
        </p:nvPicPr>
        <p:blipFill rotWithShape="1">
          <a:blip r:embed="rId3">
            <a:alphaModFix/>
          </a:blip>
          <a:srcRect b="0" l="0" r="0" t="0"/>
          <a:stretch/>
        </p:blipFill>
        <p:spPr>
          <a:xfrm>
            <a:off x="731520" y="1188720"/>
            <a:ext cx="1942793" cy="5029200"/>
          </a:xfrm>
          <a:prstGeom prst="rect">
            <a:avLst/>
          </a:prstGeom>
          <a:noFill/>
          <a:ln>
            <a:noFill/>
          </a:ln>
        </p:spPr>
      </p:pic>
      <p:sp>
        <p:nvSpPr>
          <p:cNvPr id="1509" name="Google Shape;1509;p109"/>
          <p:cNvSpPr txBox="1"/>
          <p:nvPr/>
        </p:nvSpPr>
        <p:spPr>
          <a:xfrm>
            <a:off x="5530261" y="1450722"/>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510" name="Google Shape;1510;p109"/>
          <p:cNvSpPr/>
          <p:nvPr/>
        </p:nvSpPr>
        <p:spPr>
          <a:xfrm>
            <a:off x="4595748" y="1997980"/>
            <a:ext cx="5426075" cy="1859684"/>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Provision redundant connectivity between private networks in the cloud and in on-premises environments.</a:t>
            </a:r>
            <a:endParaRPr/>
          </a:p>
        </p:txBody>
      </p:sp>
      <p:sp>
        <p:nvSpPr>
          <p:cNvPr id="1511" name="Google Shape;1511;p109"/>
          <p:cNvSpPr/>
          <p:nvPr/>
        </p:nvSpPr>
        <p:spPr>
          <a:xfrm>
            <a:off x="4595749" y="4028850"/>
            <a:ext cx="5426075" cy="1859684"/>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Play"/>
                <a:ea typeface="Play"/>
                <a:cs typeface="Play"/>
                <a:sym typeface="Play"/>
              </a:rPr>
              <a:t>Prefer hub-and-spoke topologies over many-to-many mesh.</a:t>
            </a:r>
            <a:endParaRPr sz="2400">
              <a:solidFill>
                <a:srgbClr val="000000"/>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604" name="Google Shape;604;p65"/>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labs in this module</a:t>
            </a:r>
            <a:endParaRPr/>
          </a:p>
        </p:txBody>
      </p:sp>
      <p:sp>
        <p:nvSpPr>
          <p:cNvPr id="605" name="Google Shape;605;p65"/>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a:t>
            </a:r>
            <a:endParaRPr/>
          </a:p>
        </p:txBody>
      </p:sp>
      <p:sp>
        <p:nvSpPr>
          <p:cNvPr id="606" name="Google Shape;606;p65"/>
          <p:cNvSpPr txBox="1"/>
          <p:nvPr>
            <p:ph idx="2" type="body"/>
          </p:nvPr>
        </p:nvSpPr>
        <p:spPr>
          <a:xfrm>
            <a:off x="365759" y="1563624"/>
            <a:ext cx="11225411" cy="4873752"/>
          </a:xfrm>
          <a:prstGeom prst="rect">
            <a:avLst/>
          </a:prstGeom>
          <a:solidFill>
            <a:schemeClr val="lt1"/>
          </a:solid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Creating a VPC Peering Connection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17" name="Google Shape;1517;p110"/>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Infrastructure protection – protecting networks</a:t>
            </a:r>
            <a:endParaRPr/>
          </a:p>
        </p:txBody>
      </p:sp>
      <p:pic>
        <p:nvPicPr>
          <p:cNvPr descr="Security pillar" id="1518" name="Google Shape;1518;p110"/>
          <p:cNvPicPr preferRelativeResize="0"/>
          <p:nvPr/>
        </p:nvPicPr>
        <p:blipFill rotWithShape="1">
          <a:blip r:embed="rId3">
            <a:alphaModFix/>
          </a:blip>
          <a:srcRect b="0" l="0" r="0" t="0"/>
          <a:stretch/>
        </p:blipFill>
        <p:spPr>
          <a:xfrm>
            <a:off x="731520" y="1188720"/>
            <a:ext cx="1942793" cy="5029200"/>
          </a:xfrm>
          <a:prstGeom prst="rect">
            <a:avLst/>
          </a:prstGeom>
          <a:noFill/>
          <a:ln>
            <a:noFill/>
          </a:ln>
        </p:spPr>
      </p:pic>
      <p:sp>
        <p:nvSpPr>
          <p:cNvPr id="1519" name="Google Shape;1519;p110"/>
          <p:cNvSpPr txBox="1"/>
          <p:nvPr/>
        </p:nvSpPr>
        <p:spPr>
          <a:xfrm>
            <a:off x="5658277" y="2102802"/>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a:t>
            </a:r>
            <a:endParaRPr/>
          </a:p>
        </p:txBody>
      </p:sp>
      <p:sp>
        <p:nvSpPr>
          <p:cNvPr id="1520" name="Google Shape;1520;p110"/>
          <p:cNvSpPr/>
          <p:nvPr/>
        </p:nvSpPr>
        <p:spPr>
          <a:xfrm>
            <a:off x="4626151" y="2641669"/>
            <a:ext cx="5426075" cy="1859684"/>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Control traffic at all layers.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26" name="Google Shape;1526;p111"/>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Data protection – protecting data in transit</a:t>
            </a:r>
            <a:endParaRPr/>
          </a:p>
        </p:txBody>
      </p:sp>
      <p:pic>
        <p:nvPicPr>
          <p:cNvPr descr="Security pillar" id="1527" name="Google Shape;1527;p111"/>
          <p:cNvPicPr preferRelativeResize="0"/>
          <p:nvPr/>
        </p:nvPicPr>
        <p:blipFill rotWithShape="1">
          <a:blip r:embed="rId3">
            <a:alphaModFix/>
          </a:blip>
          <a:srcRect b="0" l="0" r="0" t="0"/>
          <a:stretch/>
        </p:blipFill>
        <p:spPr>
          <a:xfrm>
            <a:off x="731520" y="1188720"/>
            <a:ext cx="1942793" cy="5029200"/>
          </a:xfrm>
          <a:prstGeom prst="rect">
            <a:avLst/>
          </a:prstGeom>
          <a:noFill/>
          <a:ln>
            <a:noFill/>
          </a:ln>
        </p:spPr>
      </p:pic>
      <p:sp>
        <p:nvSpPr>
          <p:cNvPr id="1528" name="Google Shape;1528;p111"/>
          <p:cNvSpPr txBox="1"/>
          <p:nvPr/>
        </p:nvSpPr>
        <p:spPr>
          <a:xfrm>
            <a:off x="5722285" y="1384158"/>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a:t>
            </a:r>
            <a:endParaRPr/>
          </a:p>
        </p:txBody>
      </p:sp>
      <p:sp>
        <p:nvSpPr>
          <p:cNvPr id="1529" name="Google Shape;1529;p111"/>
          <p:cNvSpPr/>
          <p:nvPr/>
        </p:nvSpPr>
        <p:spPr>
          <a:xfrm>
            <a:off x="4637300" y="1907788"/>
            <a:ext cx="5426075" cy="1859684"/>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Authenticate network communications.</a:t>
            </a:r>
            <a:endParaRPr/>
          </a:p>
        </p:txBody>
      </p:sp>
      <p:sp>
        <p:nvSpPr>
          <p:cNvPr id="1530" name="Google Shape;1530;p111"/>
          <p:cNvSpPr/>
          <p:nvPr/>
        </p:nvSpPr>
        <p:spPr>
          <a:xfrm>
            <a:off x="4637300" y="3891401"/>
            <a:ext cx="5426075" cy="1859684"/>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Enforce encryption in transit.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36" name="Google Shape;1536;p112"/>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Selection – network architecture selection</a:t>
            </a:r>
            <a:endParaRPr/>
          </a:p>
        </p:txBody>
      </p:sp>
      <p:pic>
        <p:nvPicPr>
          <p:cNvPr descr="Performance Efficiency pillar" id="1537" name="Google Shape;1537;p112"/>
          <p:cNvPicPr preferRelativeResize="0"/>
          <p:nvPr/>
        </p:nvPicPr>
        <p:blipFill rotWithShape="1">
          <a:blip r:embed="rId3">
            <a:alphaModFix/>
          </a:blip>
          <a:srcRect b="0" l="0" r="0" t="0"/>
          <a:stretch/>
        </p:blipFill>
        <p:spPr>
          <a:xfrm>
            <a:off x="731520" y="1188720"/>
            <a:ext cx="1942793" cy="5029200"/>
          </a:xfrm>
          <a:prstGeom prst="rect">
            <a:avLst/>
          </a:prstGeom>
          <a:noFill/>
          <a:ln>
            <a:noFill/>
          </a:ln>
        </p:spPr>
      </p:pic>
      <p:sp>
        <p:nvSpPr>
          <p:cNvPr id="1538" name="Google Shape;1538;p112"/>
          <p:cNvSpPr/>
          <p:nvPr/>
        </p:nvSpPr>
        <p:spPr>
          <a:xfrm>
            <a:off x="4637300" y="3891401"/>
            <a:ext cx="5426075" cy="1859684"/>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Choose your workload’s location based on network requirements.</a:t>
            </a:r>
            <a:endParaRPr/>
          </a:p>
        </p:txBody>
      </p:sp>
      <p:sp>
        <p:nvSpPr>
          <p:cNvPr id="1539" name="Google Shape;1539;p112"/>
          <p:cNvSpPr/>
          <p:nvPr/>
        </p:nvSpPr>
        <p:spPr>
          <a:xfrm>
            <a:off x="4637300" y="1880111"/>
            <a:ext cx="5426075" cy="1859684"/>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Choose appropriately sized dedicated connectivity or VPN for hybrid workloads.</a:t>
            </a:r>
            <a:endParaRPr/>
          </a:p>
        </p:txBody>
      </p:sp>
      <p:sp>
        <p:nvSpPr>
          <p:cNvPr id="1540" name="Google Shape;1540;p112"/>
          <p:cNvSpPr txBox="1"/>
          <p:nvPr/>
        </p:nvSpPr>
        <p:spPr>
          <a:xfrm>
            <a:off x="4533565" y="1382361"/>
            <a:ext cx="528709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46" name="Google Shape;1546;p113"/>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Cost effective resources – plan for data transfer</a:t>
            </a:r>
            <a:endParaRPr/>
          </a:p>
        </p:txBody>
      </p:sp>
      <p:pic>
        <p:nvPicPr>
          <p:cNvPr descr="Cost Optimization pillar" id="1547" name="Google Shape;1547;p113"/>
          <p:cNvPicPr preferRelativeResize="0"/>
          <p:nvPr/>
        </p:nvPicPr>
        <p:blipFill rotWithShape="1">
          <a:blip r:embed="rId3">
            <a:alphaModFix/>
          </a:blip>
          <a:srcRect b="0" l="0" r="0" t="0"/>
          <a:stretch/>
        </p:blipFill>
        <p:spPr>
          <a:xfrm>
            <a:off x="731520" y="1188720"/>
            <a:ext cx="1942793" cy="5029200"/>
          </a:xfrm>
          <a:prstGeom prst="rect">
            <a:avLst/>
          </a:prstGeom>
          <a:noFill/>
          <a:ln>
            <a:noFill/>
          </a:ln>
        </p:spPr>
      </p:pic>
      <p:sp>
        <p:nvSpPr>
          <p:cNvPr id="1548" name="Google Shape;1548;p113"/>
          <p:cNvSpPr txBox="1"/>
          <p:nvPr/>
        </p:nvSpPr>
        <p:spPr>
          <a:xfrm>
            <a:off x="5877733" y="1481010"/>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549" name="Google Shape;1549;p113"/>
          <p:cNvSpPr/>
          <p:nvPr/>
        </p:nvSpPr>
        <p:spPr>
          <a:xfrm>
            <a:off x="4771116" y="2077285"/>
            <a:ext cx="5426075" cy="1859684"/>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Select components to optimize data transfer cost.</a:t>
            </a:r>
            <a:endParaRPr/>
          </a:p>
        </p:txBody>
      </p:sp>
      <p:sp>
        <p:nvSpPr>
          <p:cNvPr id="1550" name="Google Shape;1550;p113"/>
          <p:cNvSpPr/>
          <p:nvPr/>
        </p:nvSpPr>
        <p:spPr>
          <a:xfrm>
            <a:off x="4771116" y="4079206"/>
            <a:ext cx="5426075" cy="1859684"/>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000000"/>
                </a:solidFill>
                <a:latin typeface="Play"/>
                <a:ea typeface="Play"/>
                <a:cs typeface="Play"/>
                <a:sym typeface="Play"/>
              </a:rPr>
              <a:t>Implement services to reduce data transfer costs.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56" name="Google Shape;1556;p11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Applying Well-Architected Framework principles to your network</a:t>
            </a:r>
            <a:endParaRPr/>
          </a:p>
        </p:txBody>
      </p:sp>
      <p:sp>
        <p:nvSpPr>
          <p:cNvPr id="1557" name="Google Shape;1557;p114"/>
          <p:cNvSpPr txBox="1"/>
          <p:nvPr/>
        </p:nvSpPr>
        <p:spPr>
          <a:xfrm>
            <a:off x="4471639" y="173896"/>
            <a:ext cx="7477119" cy="6142651"/>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00"/>
              </a:buClr>
              <a:buSzPts val="2400"/>
              <a:buFont typeface="Play"/>
              <a:buChar char="•"/>
            </a:pPr>
            <a:r>
              <a:rPr lang="en-US" sz="2400">
                <a:solidFill>
                  <a:srgbClr val="000000"/>
                </a:solidFill>
                <a:latin typeface="Play"/>
                <a:ea typeface="Play"/>
                <a:cs typeface="Play"/>
                <a:sym typeface="Play"/>
              </a:rPr>
              <a:t>Provision redundant connectivity between private networks in the cloud and in on-premises environments.</a:t>
            </a:r>
            <a:r>
              <a:rPr lang="en-US" sz="2400">
                <a:solidFill>
                  <a:schemeClr val="dk1"/>
                </a:solidFill>
                <a:latin typeface="Play"/>
                <a:ea typeface="Play"/>
                <a:cs typeface="Play"/>
                <a:sym typeface="Play"/>
              </a:rPr>
              <a:t> </a:t>
            </a:r>
            <a:endParaRPr/>
          </a:p>
          <a:p>
            <a:pPr indent="-228600" lvl="0" marL="228600" marR="0" rtl="0" algn="l">
              <a:lnSpc>
                <a:spcPct val="100000"/>
              </a:lnSpc>
              <a:spcBef>
                <a:spcPts val="1200"/>
              </a:spcBef>
              <a:spcAft>
                <a:spcPts val="0"/>
              </a:spcAft>
              <a:buClr>
                <a:schemeClr val="dk1"/>
              </a:buClr>
              <a:buSzPts val="2400"/>
              <a:buFont typeface="Play"/>
              <a:buChar char="•"/>
            </a:pPr>
            <a:r>
              <a:rPr lang="en-US" sz="2400">
                <a:solidFill>
                  <a:schemeClr val="dk1"/>
                </a:solidFill>
                <a:latin typeface="Play"/>
                <a:ea typeface="Play"/>
                <a:cs typeface="Play"/>
                <a:sym typeface="Play"/>
              </a:rPr>
              <a:t>Prefer hub-and-spoke topologies over many-to-many mesh.</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Control traffic at all layers. </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Authenticate network communications.</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Enforce data encryption in transit.</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Select components to optimize and reduce data transfer cost.</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Choose appropriately sized dedicated connectivity or VPN for hybrid workloads.</a:t>
            </a:r>
            <a:endParaRPr/>
          </a:p>
          <a:p>
            <a:pPr indent="-228600" lvl="0" marL="228600" marR="0" rtl="0" algn="l">
              <a:lnSpc>
                <a:spcPct val="100000"/>
              </a:lnSpc>
              <a:spcBef>
                <a:spcPts val="1200"/>
              </a:spcBef>
              <a:spcAft>
                <a:spcPts val="0"/>
              </a:spcAft>
              <a:buClr>
                <a:srgbClr val="000000"/>
              </a:buClr>
              <a:buSzPts val="2400"/>
              <a:buFont typeface="Play"/>
              <a:buChar char="•"/>
            </a:pPr>
            <a:r>
              <a:rPr lang="en-US" sz="2400">
                <a:solidFill>
                  <a:srgbClr val="000000"/>
                </a:solidFill>
                <a:latin typeface="Play"/>
                <a:ea typeface="Play"/>
                <a:cs typeface="Play"/>
                <a:sym typeface="Play"/>
              </a:rPr>
              <a:t>Choose your workload’s location based on network requirements.</a:t>
            </a:r>
            <a:endParaRPr/>
          </a:p>
        </p:txBody>
      </p:sp>
      <p:pic>
        <p:nvPicPr>
          <p:cNvPr id="1558" name="Google Shape;1558;p114"/>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64" name="Google Shape;1564;p11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1565" name="Google Shape;1565;p115"/>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Connecting Networks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71" name="Google Shape;1571;p11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1572" name="Google Shape;1572;p116"/>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 </a:t>
            </a:r>
            <a:endParaRPr/>
          </a:p>
          <a:p>
            <a:pPr indent="-228600" lvl="1" marL="457200" rtl="0" algn="l">
              <a:lnSpc>
                <a:spcPct val="100000"/>
              </a:lnSpc>
              <a:spcBef>
                <a:spcPts val="1200"/>
              </a:spcBef>
              <a:spcAft>
                <a:spcPts val="0"/>
              </a:spcAft>
              <a:buClr>
                <a:srgbClr val="232F3E"/>
              </a:buClr>
              <a:buSzPts val="2400"/>
              <a:buChar char="•"/>
            </a:pPr>
            <a:r>
              <a:rPr lang="en-US"/>
              <a:t>Describe how to connect an on-premises network to the AWS Cloud.</a:t>
            </a:r>
            <a:endParaRPr/>
          </a:p>
          <a:p>
            <a:pPr indent="-228600" lvl="1" marL="457200" rtl="0" algn="l">
              <a:lnSpc>
                <a:spcPct val="100000"/>
              </a:lnSpc>
              <a:spcBef>
                <a:spcPts val="1200"/>
              </a:spcBef>
              <a:spcAft>
                <a:spcPts val="0"/>
              </a:spcAft>
              <a:buClr>
                <a:srgbClr val="232F3E"/>
              </a:buClr>
              <a:buSzPts val="2400"/>
              <a:buChar char="•"/>
            </a:pPr>
            <a:r>
              <a:rPr lang="en-US"/>
              <a:t>Describe how to connect multiple VPCs in the AWS Cloud.</a:t>
            </a:r>
            <a:endParaRPr/>
          </a:p>
          <a:p>
            <a:pPr indent="-228600" lvl="1" marL="457200" rtl="0" algn="l">
              <a:lnSpc>
                <a:spcPct val="100000"/>
              </a:lnSpc>
              <a:spcBef>
                <a:spcPts val="1200"/>
              </a:spcBef>
              <a:spcAft>
                <a:spcPts val="0"/>
              </a:spcAft>
              <a:buClr>
                <a:srgbClr val="232F3E"/>
              </a:buClr>
              <a:buSzPts val="2400"/>
              <a:buChar char="•"/>
            </a:pPr>
            <a:r>
              <a:rPr lang="en-US"/>
              <a:t>Connect VPCs in the AWS Cloud by using VPC peering.</a:t>
            </a:r>
            <a:endParaRPr/>
          </a:p>
          <a:p>
            <a:pPr indent="-228600" lvl="1" marL="457200" rtl="0" algn="l">
              <a:lnSpc>
                <a:spcPct val="100000"/>
              </a:lnSpc>
              <a:spcBef>
                <a:spcPts val="1200"/>
              </a:spcBef>
              <a:spcAft>
                <a:spcPts val="0"/>
              </a:spcAft>
              <a:buClr>
                <a:srgbClr val="232F3E"/>
              </a:buClr>
              <a:buSzPts val="2400"/>
              <a:buChar char="•"/>
            </a:pPr>
            <a:r>
              <a:rPr lang="en-US"/>
              <a:t>Describe how to scale VPCs in the AWS Cloud.</a:t>
            </a:r>
            <a:endParaRPr/>
          </a:p>
          <a:p>
            <a:pPr indent="-228600" lvl="1" marL="457200" rtl="0" algn="l">
              <a:lnSpc>
                <a:spcPct val="100000"/>
              </a:lnSpc>
              <a:spcBef>
                <a:spcPts val="1200"/>
              </a:spcBef>
              <a:spcAft>
                <a:spcPts val="0"/>
              </a:spcAft>
              <a:buClr>
                <a:srgbClr val="232F3E"/>
              </a:buClr>
              <a:buSzPts val="2400"/>
              <a:buChar char="•"/>
            </a:pPr>
            <a:r>
              <a:rPr lang="en-US"/>
              <a:t>Use the AWS Well-Architected Framework principles when connecting networks.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78" name="Google Shape;1578;p11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Considerations for the café</a:t>
            </a:r>
            <a:endParaRPr/>
          </a:p>
        </p:txBody>
      </p:sp>
      <p:sp>
        <p:nvSpPr>
          <p:cNvPr id="1579" name="Google Shape;1579;p117"/>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Discuss how you as a cloud architect might advise the café based on the key cloud architect concerns presented at the start of this module.</a:t>
            </a:r>
            <a:endParaRPr/>
          </a:p>
        </p:txBody>
      </p:sp>
      <p:pic>
        <p:nvPicPr>
          <p:cNvPr id="1580" name="Google Shape;1580;p117"/>
          <p:cNvPicPr preferRelativeResize="0"/>
          <p:nvPr>
            <p:ph idx="2" type="pic"/>
          </p:nvPr>
        </p:nvPicPr>
        <p:blipFill rotWithShape="1">
          <a:blip r:embed="rId3">
            <a:alphaModFix/>
          </a:blip>
          <a:srcRect b="0" l="16038" r="16039" t="0"/>
          <a:stretch/>
        </p:blipFill>
        <p:spPr>
          <a:xfrm>
            <a:off x="8498586" y="2276856"/>
            <a:ext cx="2971800" cy="2971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86" name="Google Shape;1586;p11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sp>
        <p:nvSpPr>
          <p:cNvPr id="1587" name="Google Shape;1587;p11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material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pic>
        <p:nvPicPr>
          <p:cNvPr id="1588" name="Google Shape;1588;p118"/>
          <p:cNvPicPr preferRelativeResize="0"/>
          <p:nvPr/>
        </p:nvPicPr>
        <p:blipFill rotWithShape="1">
          <a:blip r:embed="rId3">
            <a:alphaModFix/>
          </a:blip>
          <a:srcRect b="0" l="0" r="0" t="0"/>
          <a:stretch/>
        </p:blipFill>
        <p:spPr>
          <a:xfrm>
            <a:off x="1411658" y="3044661"/>
            <a:ext cx="1624858" cy="243872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594" name="Google Shape;1594;p119"/>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1595" name="Google Shape;1595;p119"/>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An application running on Amazon EC2 instances in a virtual private cloud (VPC) processes sensitive information stored on Amazon S3. The information is accessed by using an Amazon S3 public Regional endpoint over the internet. The security team is concerned that the internet connectivity to Amazon S3 is a security risk. Which solution will resolve the security concern with the most efficient network route?</a:t>
            </a:r>
            <a:endParaRPr/>
          </a:p>
        </p:txBody>
      </p:sp>
      <p:sp>
        <p:nvSpPr>
          <p:cNvPr id="1596" name="Google Shape;1596;p119"/>
          <p:cNvSpPr txBox="1"/>
          <p:nvPr/>
        </p:nvSpPr>
        <p:spPr>
          <a:xfrm>
            <a:off x="0" y="2440732"/>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1597" name="Google Shape;1597;p119"/>
          <p:cNvSpPr txBox="1"/>
          <p:nvPr/>
        </p:nvSpPr>
        <p:spPr>
          <a:xfrm>
            <a:off x="0" y="2999461"/>
            <a:ext cx="12188952" cy="3051128"/>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i="0" lang="en-US" sz="1800" u="none" cap="none" strike="noStrike">
                <a:solidFill>
                  <a:srgbClr val="232F3E"/>
                </a:solidFill>
                <a:latin typeface="Play"/>
                <a:ea typeface="Play"/>
                <a:cs typeface="Play"/>
                <a:sym typeface="Play"/>
              </a:rPr>
              <a:t>The following are the key words and phrases:</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EC2 instances in a VPC</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Sensitive information</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Internet connectivity to Amazon S3 is a security risk</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Most efficient network route</a:t>
            </a:r>
            <a:endParaRPr sz="1800">
              <a:solidFill>
                <a:srgbClr val="232F3E"/>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612" name="Google Shape;612;p66"/>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1F3F3"/>
              </a:buClr>
              <a:buSzPts val="2800"/>
              <a:buFont typeface="Play"/>
              <a:buNone/>
            </a:pPr>
            <a:r>
              <a:rPr lang="en-US" sz="2800"/>
              <a:t>As a cloud architect designing connected networks:</a:t>
            </a:r>
            <a:endParaRPr/>
          </a:p>
        </p:txBody>
      </p:sp>
      <p:sp>
        <p:nvSpPr>
          <p:cNvPr id="613" name="Google Shape;613;p66"/>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design for failover capability and adequate bandwidth to accommodate applications deployed on premises, in the cloud, or as a hybrid solution, so that my networks perform as needed.</a:t>
            </a:r>
            <a:endParaRPr/>
          </a:p>
          <a:p>
            <a:pPr indent="-228600" lvl="0" marL="228600" rtl="0" algn="l">
              <a:lnSpc>
                <a:spcPct val="100000"/>
              </a:lnSpc>
              <a:spcBef>
                <a:spcPts val="1200"/>
              </a:spcBef>
              <a:spcAft>
                <a:spcPts val="0"/>
              </a:spcAft>
              <a:buClr>
                <a:srgbClr val="232F3E"/>
              </a:buClr>
              <a:buSzPts val="2800"/>
              <a:buChar char="•"/>
            </a:pPr>
            <a:r>
              <a:rPr lang="en-US"/>
              <a:t>I need to choose network components that optimize performance and reduce data transfer costs between networks, so that I can maximize the business value.</a:t>
            </a:r>
            <a:endParaRPr/>
          </a:p>
          <a:p>
            <a:pPr indent="-228600" lvl="0" marL="228600" rtl="0" algn="l">
              <a:lnSpc>
                <a:spcPct val="100000"/>
              </a:lnSpc>
              <a:spcBef>
                <a:spcPts val="1200"/>
              </a:spcBef>
              <a:spcAft>
                <a:spcPts val="0"/>
              </a:spcAft>
              <a:buClr>
                <a:srgbClr val="232F3E"/>
              </a:buClr>
              <a:buSzPts val="2800"/>
              <a:buChar char="•"/>
            </a:pPr>
            <a:r>
              <a:rPr lang="en-US"/>
              <a:t>I need to protect data in transit between networks, so that I can meet data security compliance requirements.</a:t>
            </a:r>
            <a:endParaRPr/>
          </a:p>
          <a:p>
            <a:pPr indent="0" lvl="0" marL="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descr="Illustration of cloud architect." id="614" name="Google Shape;614;p66"/>
          <p:cNvPicPr preferRelativeResize="0"/>
          <p:nvPr/>
        </p:nvPicPr>
        <p:blipFill rotWithShape="1">
          <a:blip r:embed="rId3">
            <a:alphaModFix/>
          </a:blip>
          <a:srcRect b="0" l="0" r="0" t="0"/>
          <a:stretch/>
        </p:blipFill>
        <p:spPr>
          <a:xfrm>
            <a:off x="1038814" y="2434960"/>
            <a:ext cx="2476541" cy="36414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603" name="Google Shape;1603;p120"/>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1604" name="Google Shape;1604;p120"/>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An application running on Amazon EC2 instances in a virtual private cloud (VPC) processes sensitive information stored on Amazon S3. The information is accessed by using an Amazon S3 public regional endpoint over the internet. The security team is concerned that the internet connectivity to Amazon S3 is a security risk. Which solution will resolve the security concern with the most efficient network route?</a:t>
            </a:r>
            <a:endParaRPr/>
          </a:p>
        </p:txBody>
      </p:sp>
      <p:sp>
        <p:nvSpPr>
          <p:cNvPr id="1605" name="Google Shape;1605;p120"/>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606" name="Google Shape;1606;p120"/>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607" name="Google Shape;1607;p120"/>
          <p:cNvGrpSpPr/>
          <p:nvPr/>
        </p:nvGrpSpPr>
        <p:grpSpPr>
          <a:xfrm>
            <a:off x="2477" y="2564971"/>
            <a:ext cx="12189169" cy="2571900"/>
            <a:chOff x="2477" y="3043941"/>
            <a:chExt cx="12189169" cy="2571900"/>
          </a:xfrm>
        </p:grpSpPr>
        <p:sp>
          <p:nvSpPr>
            <p:cNvPr id="1608" name="Google Shape;1608;p120"/>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609" name="Google Shape;1609;p120"/>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Access the data through an internet gateway.</a:t>
              </a:r>
              <a:endParaRPr b="0" i="0" sz="1600" u="none" cap="none" strike="noStrike">
                <a:solidFill>
                  <a:srgbClr val="232F3E"/>
                </a:solidFill>
                <a:latin typeface="Arial"/>
                <a:ea typeface="Arial"/>
                <a:cs typeface="Arial"/>
                <a:sym typeface="Arial"/>
              </a:endParaRPr>
            </a:p>
          </p:txBody>
        </p:sp>
        <p:sp>
          <p:nvSpPr>
            <p:cNvPr id="1610" name="Google Shape;1610;p120"/>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611" name="Google Shape;1611;p120"/>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Access the data through a virtual private network (VPN) connection.</a:t>
              </a:r>
              <a:endParaRPr sz="1600">
                <a:solidFill>
                  <a:srgbClr val="232F3E"/>
                </a:solidFill>
                <a:latin typeface="Arial"/>
                <a:ea typeface="Arial"/>
                <a:cs typeface="Arial"/>
                <a:sym typeface="Arial"/>
              </a:endParaRPr>
            </a:p>
          </p:txBody>
        </p:sp>
        <p:sp>
          <p:nvSpPr>
            <p:cNvPr id="1612" name="Google Shape;1612;p120"/>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613" name="Google Shape;1613;p120"/>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Access the data through a NAT gateway.</a:t>
              </a:r>
              <a:endParaRPr sz="1600">
                <a:solidFill>
                  <a:srgbClr val="232F3E"/>
                </a:solidFill>
                <a:latin typeface="Arial"/>
                <a:ea typeface="Arial"/>
                <a:cs typeface="Arial"/>
                <a:sym typeface="Arial"/>
              </a:endParaRPr>
            </a:p>
          </p:txBody>
        </p:sp>
        <p:sp>
          <p:nvSpPr>
            <p:cNvPr id="1614" name="Google Shape;1614;p120"/>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615" name="Google Shape;1615;p120"/>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Access the data through a VPC endpoint for Amazon S3.</a:t>
              </a:r>
              <a:endParaRPr sz="1600">
                <a:solidFill>
                  <a:srgbClr val="232F3E"/>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621" name="Google Shape;1621;p121"/>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1622" name="Google Shape;1622;p121"/>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The answer is D.</a:t>
            </a:r>
            <a:endParaRPr/>
          </a:p>
        </p:txBody>
      </p:sp>
      <p:sp>
        <p:nvSpPr>
          <p:cNvPr id="1623" name="Google Shape;1623;p121"/>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624" name="Google Shape;1624;p121"/>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sp>
        <p:nvSpPr>
          <p:cNvPr id="1625" name="Google Shape;1625;p121"/>
          <p:cNvSpPr txBox="1"/>
          <p:nvPr/>
        </p:nvSpPr>
        <p:spPr>
          <a:xfrm>
            <a:off x="2477" y="256497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626" name="Google Shape;1626;p121"/>
          <p:cNvSpPr txBox="1"/>
          <p:nvPr/>
        </p:nvSpPr>
        <p:spPr>
          <a:xfrm>
            <a:off x="2477" y="320891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627" name="Google Shape;1627;p121"/>
          <p:cNvSpPr txBox="1"/>
          <p:nvPr/>
        </p:nvSpPr>
        <p:spPr>
          <a:xfrm>
            <a:off x="2477" y="385285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628" name="Google Shape;1628;p121"/>
          <p:cNvSpPr txBox="1"/>
          <p:nvPr/>
        </p:nvSpPr>
        <p:spPr>
          <a:xfrm>
            <a:off x="2477" y="449679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629" name="Google Shape;1629;p121"/>
          <p:cNvSpPr txBox="1"/>
          <p:nvPr/>
        </p:nvSpPr>
        <p:spPr>
          <a:xfrm>
            <a:off x="907950" y="449679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Access the data through a VPC endpoint for Amazon S3.</a:t>
            </a:r>
            <a:endParaRPr sz="1600">
              <a:solidFill>
                <a:srgbClr val="232F3E"/>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sz="1200">
                <a:solidFill>
                  <a:schemeClr val="dk1"/>
                </a:solidFill>
                <a:latin typeface="Play"/>
                <a:ea typeface="Play"/>
                <a:cs typeface="Play"/>
                <a:sym typeface="Play"/>
              </a:rPr>
              <a:t>‹#›</a:t>
            </a:fld>
            <a:endParaRPr sz="1200">
              <a:solidFill>
                <a:schemeClr val="dk1"/>
              </a:solidFill>
              <a:latin typeface="Play"/>
              <a:ea typeface="Play"/>
              <a:cs typeface="Play"/>
              <a:sym typeface="Play"/>
            </a:endParaRPr>
          </a:p>
        </p:txBody>
      </p:sp>
      <p:sp>
        <p:nvSpPr>
          <p:cNvPr id="1635" name="Google Shape;1635;p122"/>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1636" name="Google Shape;1636;p122"/>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3"/>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620" name="Google Shape;620;p6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Scaling your VPC network with AWS Transit Gateway</a:t>
            </a:r>
            <a:endParaRPr/>
          </a:p>
        </p:txBody>
      </p:sp>
      <p:sp>
        <p:nvSpPr>
          <p:cNvPr id="621" name="Google Shape;621;p6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Connecting Networks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627" name="Google Shape;627;p6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Network design with multiple VPCs</a:t>
            </a:r>
            <a:endParaRPr/>
          </a:p>
        </p:txBody>
      </p:sp>
      <p:sp>
        <p:nvSpPr>
          <p:cNvPr id="628" name="Google Shape;628;p68"/>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a:t>Full mesh architecture</a:t>
            </a:r>
            <a:endParaRPr/>
          </a:p>
        </p:txBody>
      </p:sp>
      <p:grpSp>
        <p:nvGrpSpPr>
          <p:cNvPr descr="Four VPCS connected to each other with six connections. See details in notes.&#10;" id="629" name="Google Shape;629;p68"/>
          <p:cNvGrpSpPr/>
          <p:nvPr/>
        </p:nvGrpSpPr>
        <p:grpSpPr>
          <a:xfrm>
            <a:off x="1493868" y="2137893"/>
            <a:ext cx="3611200" cy="3600395"/>
            <a:chOff x="1493868" y="2137893"/>
            <a:chExt cx="3611200" cy="3600395"/>
          </a:xfrm>
        </p:grpSpPr>
        <p:sp>
          <p:nvSpPr>
            <p:cNvPr id="630" name="Google Shape;630;p68"/>
            <p:cNvSpPr/>
            <p:nvPr/>
          </p:nvSpPr>
          <p:spPr>
            <a:xfrm>
              <a:off x="1493868" y="2146479"/>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A</a:t>
              </a:r>
              <a:endParaRPr/>
            </a:p>
          </p:txBody>
        </p:sp>
        <p:pic>
          <p:nvPicPr>
            <p:cNvPr id="631" name="Google Shape;631;p68"/>
            <p:cNvPicPr preferRelativeResize="0"/>
            <p:nvPr/>
          </p:nvPicPr>
          <p:blipFill rotWithShape="1">
            <a:blip r:embed="rId3">
              <a:alphaModFix/>
            </a:blip>
            <a:srcRect b="0" l="0" r="0" t="0"/>
            <a:stretch/>
          </p:blipFill>
          <p:spPr>
            <a:xfrm>
              <a:off x="1493868" y="2137893"/>
              <a:ext cx="381000" cy="381000"/>
            </a:xfrm>
            <a:prstGeom prst="rect">
              <a:avLst/>
            </a:prstGeom>
            <a:noFill/>
            <a:ln>
              <a:noFill/>
            </a:ln>
          </p:spPr>
        </p:pic>
        <p:cxnSp>
          <p:nvCxnSpPr>
            <p:cNvPr id="632" name="Google Shape;632;p68"/>
            <p:cNvCxnSpPr>
              <a:stCxn id="630" idx="3"/>
              <a:endCxn id="633" idx="1"/>
            </p:cNvCxnSpPr>
            <p:nvPr/>
          </p:nvCxnSpPr>
          <p:spPr>
            <a:xfrm>
              <a:off x="2786984" y="2562482"/>
              <a:ext cx="1025100" cy="42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633" name="Google Shape;633;p68"/>
            <p:cNvSpPr/>
            <p:nvPr/>
          </p:nvSpPr>
          <p:spPr>
            <a:xfrm>
              <a:off x="3811952" y="2150771"/>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B</a:t>
              </a:r>
              <a:endParaRPr/>
            </a:p>
          </p:txBody>
        </p:sp>
        <p:pic>
          <p:nvPicPr>
            <p:cNvPr id="634" name="Google Shape;634;p68"/>
            <p:cNvPicPr preferRelativeResize="0"/>
            <p:nvPr/>
          </p:nvPicPr>
          <p:blipFill rotWithShape="1">
            <a:blip r:embed="rId3">
              <a:alphaModFix/>
            </a:blip>
            <a:srcRect b="0" l="0" r="0" t="0"/>
            <a:stretch/>
          </p:blipFill>
          <p:spPr>
            <a:xfrm>
              <a:off x="3811072" y="2159576"/>
              <a:ext cx="381000" cy="381000"/>
            </a:xfrm>
            <a:prstGeom prst="rect">
              <a:avLst/>
            </a:prstGeom>
            <a:noFill/>
            <a:ln>
              <a:noFill/>
            </a:ln>
          </p:spPr>
        </p:pic>
        <p:cxnSp>
          <p:nvCxnSpPr>
            <p:cNvPr id="635" name="Google Shape;635;p68"/>
            <p:cNvCxnSpPr>
              <a:stCxn id="633" idx="2"/>
              <a:endCxn id="636" idx="0"/>
            </p:cNvCxnSpPr>
            <p:nvPr/>
          </p:nvCxnSpPr>
          <p:spPr>
            <a:xfrm>
              <a:off x="4458510" y="2982776"/>
              <a:ext cx="0" cy="19236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636" name="Google Shape;636;p68"/>
            <p:cNvSpPr/>
            <p:nvPr/>
          </p:nvSpPr>
          <p:spPr>
            <a:xfrm>
              <a:off x="3811952" y="4906283"/>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D</a:t>
              </a:r>
              <a:endParaRPr/>
            </a:p>
          </p:txBody>
        </p:sp>
        <p:pic>
          <p:nvPicPr>
            <p:cNvPr id="637" name="Google Shape;637;p68"/>
            <p:cNvPicPr preferRelativeResize="0"/>
            <p:nvPr/>
          </p:nvPicPr>
          <p:blipFill rotWithShape="1">
            <a:blip r:embed="rId3">
              <a:alphaModFix/>
            </a:blip>
            <a:srcRect b="0" l="0" r="0" t="0"/>
            <a:stretch/>
          </p:blipFill>
          <p:spPr>
            <a:xfrm>
              <a:off x="3811952" y="4897697"/>
              <a:ext cx="381000" cy="381000"/>
            </a:xfrm>
            <a:prstGeom prst="rect">
              <a:avLst/>
            </a:prstGeom>
            <a:noFill/>
            <a:ln>
              <a:noFill/>
            </a:ln>
          </p:spPr>
        </p:pic>
        <p:cxnSp>
          <p:nvCxnSpPr>
            <p:cNvPr id="638" name="Google Shape;638;p68"/>
            <p:cNvCxnSpPr>
              <a:stCxn id="639" idx="3"/>
              <a:endCxn id="636" idx="1"/>
            </p:cNvCxnSpPr>
            <p:nvPr/>
          </p:nvCxnSpPr>
          <p:spPr>
            <a:xfrm>
              <a:off x="2786984" y="5313700"/>
              <a:ext cx="1025100" cy="87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639" name="Google Shape;639;p68"/>
            <p:cNvSpPr/>
            <p:nvPr/>
          </p:nvSpPr>
          <p:spPr>
            <a:xfrm>
              <a:off x="1493868" y="4897697"/>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C</a:t>
              </a:r>
              <a:endParaRPr/>
            </a:p>
          </p:txBody>
        </p:sp>
        <p:pic>
          <p:nvPicPr>
            <p:cNvPr id="640" name="Google Shape;640;p68"/>
            <p:cNvPicPr preferRelativeResize="0"/>
            <p:nvPr/>
          </p:nvPicPr>
          <p:blipFill rotWithShape="1">
            <a:blip r:embed="rId3">
              <a:alphaModFix/>
            </a:blip>
            <a:srcRect b="0" l="0" r="0" t="0"/>
            <a:stretch/>
          </p:blipFill>
          <p:spPr>
            <a:xfrm>
              <a:off x="1493868" y="4889111"/>
              <a:ext cx="381000" cy="381000"/>
            </a:xfrm>
            <a:prstGeom prst="rect">
              <a:avLst/>
            </a:prstGeom>
            <a:noFill/>
            <a:ln>
              <a:noFill/>
            </a:ln>
          </p:spPr>
        </p:pic>
        <p:cxnSp>
          <p:nvCxnSpPr>
            <p:cNvPr id="641" name="Google Shape;641;p68"/>
            <p:cNvCxnSpPr>
              <a:stCxn id="630" idx="2"/>
              <a:endCxn id="639" idx="0"/>
            </p:cNvCxnSpPr>
            <p:nvPr/>
          </p:nvCxnSpPr>
          <p:spPr>
            <a:xfrm>
              <a:off x="2140426" y="2978484"/>
              <a:ext cx="0" cy="19191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642" name="Google Shape;642;p68"/>
            <p:cNvCxnSpPr/>
            <p:nvPr/>
          </p:nvCxnSpPr>
          <p:spPr>
            <a:xfrm>
              <a:off x="2786984" y="2956578"/>
              <a:ext cx="1024968" cy="1945411"/>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643" name="Google Shape;643;p68"/>
            <p:cNvCxnSpPr/>
            <p:nvPr/>
          </p:nvCxnSpPr>
          <p:spPr>
            <a:xfrm flipH="1">
              <a:off x="2786984" y="2982776"/>
              <a:ext cx="1024968" cy="1902043"/>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sp>
        <p:nvSpPr>
          <p:cNvPr id="644" name="Google Shape;644;p68"/>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a:t>Hub-and-spoke architecture</a:t>
            </a:r>
            <a:endParaRPr/>
          </a:p>
        </p:txBody>
      </p:sp>
      <p:grpSp>
        <p:nvGrpSpPr>
          <p:cNvPr descr="Four VPCS connected to a hub with four connections. See details in notes." id="645" name="Google Shape;645;p68"/>
          <p:cNvGrpSpPr/>
          <p:nvPr/>
        </p:nvGrpSpPr>
        <p:grpSpPr>
          <a:xfrm>
            <a:off x="7187144" y="2133601"/>
            <a:ext cx="3611200" cy="3600395"/>
            <a:chOff x="7187144" y="2133601"/>
            <a:chExt cx="3611200" cy="3600395"/>
          </a:xfrm>
        </p:grpSpPr>
        <p:sp>
          <p:nvSpPr>
            <p:cNvPr id="646" name="Google Shape;646;p68"/>
            <p:cNvSpPr/>
            <p:nvPr/>
          </p:nvSpPr>
          <p:spPr>
            <a:xfrm>
              <a:off x="7187144" y="2142187"/>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A</a:t>
              </a:r>
              <a:endParaRPr/>
            </a:p>
          </p:txBody>
        </p:sp>
        <p:pic>
          <p:nvPicPr>
            <p:cNvPr id="647" name="Google Shape;647;p68"/>
            <p:cNvPicPr preferRelativeResize="0"/>
            <p:nvPr/>
          </p:nvPicPr>
          <p:blipFill rotWithShape="1">
            <a:blip r:embed="rId3">
              <a:alphaModFix/>
            </a:blip>
            <a:srcRect b="0" l="0" r="0" t="0"/>
            <a:stretch/>
          </p:blipFill>
          <p:spPr>
            <a:xfrm>
              <a:off x="7187144" y="2133601"/>
              <a:ext cx="381000" cy="381000"/>
            </a:xfrm>
            <a:prstGeom prst="rect">
              <a:avLst/>
            </a:prstGeom>
            <a:noFill/>
            <a:ln>
              <a:noFill/>
            </a:ln>
          </p:spPr>
        </p:pic>
        <p:cxnSp>
          <p:nvCxnSpPr>
            <p:cNvPr id="648" name="Google Shape;648;p68"/>
            <p:cNvCxnSpPr>
              <a:endCxn id="646" idx="2"/>
            </p:cNvCxnSpPr>
            <p:nvPr/>
          </p:nvCxnSpPr>
          <p:spPr>
            <a:xfrm rot="10800000">
              <a:off x="7833702" y="2974192"/>
              <a:ext cx="484800" cy="7008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649" name="Google Shape;649;p68"/>
            <p:cNvSpPr/>
            <p:nvPr/>
          </p:nvSpPr>
          <p:spPr>
            <a:xfrm>
              <a:off x="8318478" y="3675021"/>
              <a:ext cx="1293116" cy="515561"/>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Hub</a:t>
              </a:r>
              <a:endParaRPr/>
            </a:p>
          </p:txBody>
        </p:sp>
        <p:sp>
          <p:nvSpPr>
            <p:cNvPr id="650" name="Google Shape;650;p68"/>
            <p:cNvSpPr/>
            <p:nvPr/>
          </p:nvSpPr>
          <p:spPr>
            <a:xfrm>
              <a:off x="9505228" y="2146479"/>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B</a:t>
              </a:r>
              <a:endParaRPr/>
            </a:p>
          </p:txBody>
        </p:sp>
        <p:pic>
          <p:nvPicPr>
            <p:cNvPr id="651" name="Google Shape;651;p68"/>
            <p:cNvPicPr preferRelativeResize="0"/>
            <p:nvPr/>
          </p:nvPicPr>
          <p:blipFill rotWithShape="1">
            <a:blip r:embed="rId3">
              <a:alphaModFix/>
            </a:blip>
            <a:srcRect b="0" l="0" r="0" t="0"/>
            <a:stretch/>
          </p:blipFill>
          <p:spPr>
            <a:xfrm>
              <a:off x="9505228" y="2137893"/>
              <a:ext cx="381000" cy="381000"/>
            </a:xfrm>
            <a:prstGeom prst="rect">
              <a:avLst/>
            </a:prstGeom>
            <a:noFill/>
            <a:ln>
              <a:noFill/>
            </a:ln>
          </p:spPr>
        </p:pic>
        <p:cxnSp>
          <p:nvCxnSpPr>
            <p:cNvPr id="652" name="Google Shape;652;p68"/>
            <p:cNvCxnSpPr>
              <a:stCxn id="650" idx="2"/>
            </p:cNvCxnSpPr>
            <p:nvPr/>
          </p:nvCxnSpPr>
          <p:spPr>
            <a:xfrm flipH="1">
              <a:off x="9611486" y="2978484"/>
              <a:ext cx="540300" cy="6966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653" name="Google Shape;653;p68"/>
            <p:cNvSpPr/>
            <p:nvPr/>
          </p:nvSpPr>
          <p:spPr>
            <a:xfrm>
              <a:off x="7187144" y="4893405"/>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C</a:t>
              </a:r>
              <a:endParaRPr/>
            </a:p>
          </p:txBody>
        </p:sp>
        <p:pic>
          <p:nvPicPr>
            <p:cNvPr id="654" name="Google Shape;654;p68"/>
            <p:cNvPicPr preferRelativeResize="0"/>
            <p:nvPr/>
          </p:nvPicPr>
          <p:blipFill rotWithShape="1">
            <a:blip r:embed="rId3">
              <a:alphaModFix/>
            </a:blip>
            <a:srcRect b="0" l="0" r="0" t="0"/>
            <a:stretch/>
          </p:blipFill>
          <p:spPr>
            <a:xfrm>
              <a:off x="7187144" y="4901989"/>
              <a:ext cx="381000" cy="381000"/>
            </a:xfrm>
            <a:prstGeom prst="rect">
              <a:avLst/>
            </a:prstGeom>
            <a:noFill/>
            <a:ln>
              <a:noFill/>
            </a:ln>
          </p:spPr>
        </p:pic>
        <p:cxnSp>
          <p:nvCxnSpPr>
            <p:cNvPr id="655" name="Google Shape;655;p68"/>
            <p:cNvCxnSpPr>
              <a:endCxn id="653" idx="0"/>
            </p:cNvCxnSpPr>
            <p:nvPr/>
          </p:nvCxnSpPr>
          <p:spPr>
            <a:xfrm flipH="1">
              <a:off x="7833702" y="4190505"/>
              <a:ext cx="484800" cy="7029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656" name="Google Shape;656;p68"/>
            <p:cNvSpPr/>
            <p:nvPr/>
          </p:nvSpPr>
          <p:spPr>
            <a:xfrm>
              <a:off x="9505228" y="4901991"/>
              <a:ext cx="1293116" cy="832005"/>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VPC D</a:t>
              </a:r>
              <a:endParaRPr/>
            </a:p>
          </p:txBody>
        </p:sp>
        <p:pic>
          <p:nvPicPr>
            <p:cNvPr id="657" name="Google Shape;657;p68"/>
            <p:cNvPicPr preferRelativeResize="0"/>
            <p:nvPr/>
          </p:nvPicPr>
          <p:blipFill rotWithShape="1">
            <a:blip r:embed="rId3">
              <a:alphaModFix/>
            </a:blip>
            <a:srcRect b="0" l="0" r="0" t="0"/>
            <a:stretch/>
          </p:blipFill>
          <p:spPr>
            <a:xfrm>
              <a:off x="9505228" y="4893405"/>
              <a:ext cx="381000" cy="381000"/>
            </a:xfrm>
            <a:prstGeom prst="rect">
              <a:avLst/>
            </a:prstGeom>
            <a:noFill/>
            <a:ln>
              <a:noFill/>
            </a:ln>
          </p:spPr>
        </p:pic>
        <p:cxnSp>
          <p:nvCxnSpPr>
            <p:cNvPr id="658" name="Google Shape;658;p68"/>
            <p:cNvCxnSpPr>
              <a:endCxn id="656" idx="0"/>
            </p:cNvCxnSpPr>
            <p:nvPr/>
          </p:nvCxnSpPr>
          <p:spPr>
            <a:xfrm>
              <a:off x="9611486" y="4190691"/>
              <a:ext cx="540300" cy="7113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Play"/>
                <a:ea typeface="Play"/>
                <a:cs typeface="Play"/>
                <a:sym typeface="Play"/>
              </a:rPr>
              <a:t>‹#›</a:t>
            </a:fld>
            <a:endParaRPr b="0" i="0" sz="1200" u="none" cap="none" strike="noStrike">
              <a:solidFill>
                <a:schemeClr val="dk1"/>
              </a:solidFill>
              <a:latin typeface="Play"/>
              <a:ea typeface="Play"/>
              <a:cs typeface="Play"/>
              <a:sym typeface="Play"/>
            </a:endParaRPr>
          </a:p>
        </p:txBody>
      </p:sp>
      <p:sp>
        <p:nvSpPr>
          <p:cNvPr id="664" name="Google Shape;664;p6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latin typeface="Play"/>
                <a:ea typeface="Play"/>
                <a:cs typeface="Play"/>
                <a:sym typeface="Play"/>
              </a:rPr>
              <a:t>AWS Transit Gateway</a:t>
            </a:r>
            <a:endParaRPr/>
          </a:p>
        </p:txBody>
      </p:sp>
      <p:sp>
        <p:nvSpPr>
          <p:cNvPr id="665" name="Google Shape;665;p69"/>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800"/>
              <a:buChar char="•"/>
            </a:pPr>
            <a:r>
              <a:rPr lang="en-US" sz="2800"/>
              <a:t>Is a centralized, Regional router to connect VPCs and on-premises networks based on hub-and-spoke architecture</a:t>
            </a:r>
            <a:endParaRPr/>
          </a:p>
          <a:p>
            <a:pPr indent="-228600" lvl="0" marL="228600" rtl="0" algn="l">
              <a:lnSpc>
                <a:spcPct val="100000"/>
              </a:lnSpc>
              <a:spcBef>
                <a:spcPts val="1200"/>
              </a:spcBef>
              <a:spcAft>
                <a:spcPts val="0"/>
              </a:spcAft>
              <a:buClr>
                <a:srgbClr val="232F3E"/>
              </a:buClr>
              <a:buSzPts val="2800"/>
              <a:buChar char="•"/>
            </a:pPr>
            <a:r>
              <a:rPr lang="en-US" sz="2800"/>
              <a:t>Is a managed AWS service that automatically scales based on the volume of network traffic</a:t>
            </a:r>
            <a:endParaRPr/>
          </a:p>
          <a:p>
            <a:pPr indent="-228600" lvl="0" marL="228600" rtl="0" algn="l">
              <a:lnSpc>
                <a:spcPct val="100000"/>
              </a:lnSpc>
              <a:spcBef>
                <a:spcPts val="1200"/>
              </a:spcBef>
              <a:spcAft>
                <a:spcPts val="0"/>
              </a:spcAft>
              <a:buClr>
                <a:srgbClr val="232F3E"/>
              </a:buClr>
              <a:buSzPts val="2800"/>
              <a:buChar char="•"/>
            </a:pPr>
            <a:r>
              <a:rPr lang="en-US" sz="2800"/>
              <a:t>Can be peered with other transit gateways in other AWS Regions and AWS accounts</a:t>
            </a:r>
            <a:endParaRPr/>
          </a:p>
          <a:p>
            <a:pPr indent="-228600" lvl="0" marL="228600" rtl="0" algn="l">
              <a:lnSpc>
                <a:spcPct val="100000"/>
              </a:lnSpc>
              <a:spcBef>
                <a:spcPts val="1200"/>
              </a:spcBef>
              <a:spcAft>
                <a:spcPts val="0"/>
              </a:spcAft>
              <a:buClr>
                <a:srgbClr val="232F3E"/>
              </a:buClr>
              <a:buSzPts val="2800"/>
              <a:buChar char="•"/>
            </a:pPr>
            <a:r>
              <a:rPr lang="en-US" sz="2800"/>
              <a:t>Incurs cost charges based on the number of connections and amount of traffic throughput</a:t>
            </a:r>
            <a:endParaRPr/>
          </a:p>
          <a:p>
            <a:pPr indent="-228600" lvl="0" marL="228600" rtl="0" algn="l">
              <a:lnSpc>
                <a:spcPct val="100000"/>
              </a:lnSpc>
              <a:spcBef>
                <a:spcPts val="1200"/>
              </a:spcBef>
              <a:spcAft>
                <a:spcPts val="0"/>
              </a:spcAft>
              <a:buClr>
                <a:srgbClr val="232F3E"/>
              </a:buClr>
              <a:buSzPts val="2800"/>
              <a:buChar char="•"/>
            </a:pPr>
            <a:r>
              <a:rPr lang="en-US" sz="2800"/>
              <a:t>Has a Transit Gateway Flow Logs feature to publish transit gateway traffic logs</a:t>
            </a:r>
            <a:endParaRPr/>
          </a:p>
        </p:txBody>
      </p:sp>
      <p:pic>
        <p:nvPicPr>
          <p:cNvPr id="666" name="Google Shape;666;p69"/>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667" name="Google Shape;667;p69"/>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Transit Gateway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